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8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256" r:id="rId5"/>
    <p:sldId id="284" r:id="rId6"/>
    <p:sldId id="283" r:id="rId7"/>
    <p:sldId id="285" r:id="rId8"/>
    <p:sldId id="263" r:id="rId9"/>
    <p:sldId id="300" r:id="rId10"/>
    <p:sldId id="258" r:id="rId11"/>
    <p:sldId id="265" r:id="rId12"/>
    <p:sldId id="302" r:id="rId13"/>
    <p:sldId id="303" r:id="rId14"/>
    <p:sldId id="289" r:id="rId15"/>
    <p:sldId id="298" r:id="rId16"/>
    <p:sldId id="305" r:id="rId17"/>
    <p:sldId id="260" r:id="rId18"/>
    <p:sldId id="286" r:id="rId19"/>
    <p:sldId id="306" r:id="rId20"/>
    <p:sldId id="307" r:id="rId21"/>
    <p:sldId id="291" r:id="rId22"/>
    <p:sldId id="292" r:id="rId23"/>
    <p:sldId id="295" r:id="rId24"/>
    <p:sldId id="293" r:id="rId25"/>
    <p:sldId id="294" r:id="rId26"/>
    <p:sldId id="304" r:id="rId27"/>
    <p:sldId id="296" r:id="rId28"/>
    <p:sldId id="297" r:id="rId29"/>
    <p:sldId id="30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EDEA"/>
    <a:srgbClr val="F4F5F6"/>
    <a:srgbClr val="3C3C88"/>
    <a:srgbClr val="95B8BF"/>
    <a:srgbClr val="586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717" autoAdjust="0"/>
  </p:normalViewPr>
  <p:slideViewPr>
    <p:cSldViewPr snapToGrid="0">
      <p:cViewPr varScale="1">
        <p:scale>
          <a:sx n="71" d="100"/>
          <a:sy n="71" d="100"/>
        </p:scale>
        <p:origin x="69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1A50702-3C68-4B14-B819-72B57D27F94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0F4880-E690-44D0-8356-A9E7BDBAB0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E6205E-B305-4B90-9534-3C5E99A0275E}" type="datetimeFigureOut">
              <a:rPr lang="en-US" smtClean="0"/>
              <a:t>8/9/2022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B4ACF6-39FD-4B08-A7D5-5BFDC37B462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7C9FD2-2C57-4DE7-8EA4-86DEE80B988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C623C-86E0-4A85-83FB-F4A716956F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555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3722F1-E430-42A1-A473-1759336AECCE}" type="datetimeFigureOut">
              <a:rPr lang="en-US" smtClean="0"/>
              <a:t>8/9/2022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7D7554-D10C-4E29-B8E6-BB7111FA61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347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65C9C5B-BBA9-42AB-806E-92FC22E19CBA}"/>
              </a:ext>
            </a:extLst>
          </p:cNvPr>
          <p:cNvSpPr/>
          <p:nvPr userDrawn="1"/>
        </p:nvSpPr>
        <p:spPr>
          <a:xfrm>
            <a:off x="-1" y="0"/>
            <a:ext cx="903746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30CF48-DD5D-4C81-BA7E-470DCBA61E6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76500" y="622103"/>
            <a:ext cx="9715500" cy="37209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7E08E4E-686B-490D-8EA1-DDC9F1BC7C24}"/>
              </a:ext>
            </a:extLst>
          </p:cNvPr>
          <p:cNvCxnSpPr>
            <a:cxnSpLocks/>
          </p:cNvCxnSpPr>
          <p:nvPr userDrawn="1"/>
        </p:nvCxnSpPr>
        <p:spPr>
          <a:xfrm>
            <a:off x="739466" y="0"/>
            <a:ext cx="0" cy="6187736"/>
          </a:xfrm>
          <a:prstGeom prst="line">
            <a:avLst/>
          </a:prstGeom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C78B2B3F-3573-4632-872A-ADB36AF412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359337" y="5779363"/>
            <a:ext cx="2459114" cy="685430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80000"/>
              </a:lnSpc>
              <a:spcBef>
                <a:spcPts val="0"/>
              </a:spcBef>
              <a:buNone/>
              <a:defRPr sz="1800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6FF5EE2F-D68A-4C3C-A342-4C0CE6CE20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99663" y="5791178"/>
            <a:ext cx="2459114" cy="685429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date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2DB723-8435-4F35-BF55-AFB7DC8FD4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5205" y="4965134"/>
            <a:ext cx="4333088" cy="1596004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z="5000" spc="100" baseline="0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67580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ng Contoso to the Competition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995D6E1F-61DD-45C8-BD0F-87774F3858F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F1E30-78A1-4D04-868B-2FF65A0CDB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5250D-9664-4590-95E0-C8D46DC92D0F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2EE5A-2D26-4A38-BF97-6266BFC42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5">
            <a:extLst>
              <a:ext uri="{FF2B5EF4-FFF2-40B4-BE49-F238E27FC236}">
                <a16:creationId xmlns:a16="http://schemas.microsoft.com/office/drawing/2014/main" id="{716CE84D-B2FA-4712-9112-9A6349EE051E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1008686" y="2921932"/>
            <a:ext cx="4114800" cy="12688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5EB29FAF-F8EE-4156-8E07-E14DFBABA09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08686" y="4327267"/>
            <a:ext cx="4114800" cy="126881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5BC42-EC33-40D4-8189-69F1D23AD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686" y="1516597"/>
            <a:ext cx="3980182" cy="126881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323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A608E-108C-4765-A33E-2D145BFE04D4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ADF53-2713-40AC-9CC8-AA83770C9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08A84-ADB1-42C6-A7B1-E5C5A728B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9C0924B-E154-4A9E-830A-0CED0F96BA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9FC371A-791E-4A18-A05F-62DAAB144FE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7370EA53-C218-4777-8992-DFE61FD94A5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52263598-CA5C-4D32-8005-69A3003C53F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04255F76-4757-4D5C-80D7-A3307CEBC1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0939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6948AE7E-55CC-4F22-9239-099E8E8EF21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D91E6446-232F-4870-8335-C708DDB3E7B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6A3A8254-B2DC-4C36-8E81-397E7CB3EC0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48C7215-4A75-4BF9-96EC-BEA9AA1239C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C2FA34D0-4280-4201-9E40-5FE0D81D7DC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BD0D6DFA-0AE8-42A3-ADA8-785B98B99E4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E475D18-842D-4508-9049-99A36DA389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0939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F7A2B249-C1B4-4F5F-9C74-B3763CCFC8D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64240E02-7397-4BFB-923B-4E4A96C7C81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41400094-84D6-4303-BA4B-0E0D1FF018E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AAF6E8A4-DDDD-49A1-B1C9-3574B58A83D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D9AB8D6A-C296-4468-9A7D-7F46B36429A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7957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D17C8109-2F1A-4248-BE14-FE5D4AE1E35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5735C006-B8AC-427F-A337-4F607EB5431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B62C7805-F615-4B77-89DD-63F1F946E78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7B0BABA0-0326-410E-AECF-0D41365DD47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E4FCBEC-4348-4D10-B139-FD526C86B17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DA4FA8D2-F1E5-4A88-855F-84D521DB704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7E27FFDC-7B67-4C2F-8712-C7961E6E9A9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7957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B098AA04-538E-4D0B-BC5E-3C79B451D15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672211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80992CBE-A6F0-4FF1-8F4F-84B050480AD2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361409"/>
            <a:ext cx="10210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cap="all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738B60B3-540F-4900-A4BB-0B521A1F75C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6720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FD7D7797-7938-4D6E-B5A4-21536E2021EF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6720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F7B339B7-1A20-4B38-8EAE-3C98E757DA31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67200"/>
            <a:ext cx="1440088" cy="4695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3D0B1401-F4EC-4750-A2AA-34CD72504AC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978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5C7DA61-BA93-48EE-BB6E-9E5D96271AC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978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6B7F232D-8C58-4A29-8A95-52E6B74C053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9787"/>
            <a:ext cx="1440088" cy="40878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F2334811-4848-4246-ACD8-273541203B2A}"/>
              </a:ext>
            </a:extLst>
          </p:cNvPr>
          <p:cNvCxnSpPr>
            <a:cxnSpLocks/>
          </p:cNvCxnSpPr>
          <p:nvPr userDrawn="1"/>
        </p:nvCxnSpPr>
        <p:spPr>
          <a:xfrm>
            <a:off x="0" y="755452"/>
            <a:ext cx="980936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5E76D73-D506-4E6B-A789-AB87E732A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418" y="100579"/>
            <a:ext cx="1943381" cy="1268811"/>
          </a:xfrm>
          <a:prstGeom prst="rect">
            <a:avLst/>
          </a:prstGeom>
        </p:spPr>
        <p:txBody>
          <a:bodyPr anchor="ctr"/>
          <a:lstStyle>
            <a:lvl1pPr algn="r"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algn="r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7009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Takeaways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A3D8856B-7A24-4C55-9910-ED81BFA0A0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383A85-D128-4546-8E77-FACB4264B7EE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9" name="Content Placeholder 15">
            <a:extLst>
              <a:ext uri="{FF2B5EF4-FFF2-40B4-BE49-F238E27FC236}">
                <a16:creationId xmlns:a16="http://schemas.microsoft.com/office/drawing/2014/main" id="{3B3118EB-9968-4E6E-B2B6-A76765DCFA4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101509" y="2431279"/>
            <a:ext cx="4288971" cy="305512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ABAA64D-DEC0-453B-A9D7-7183AF0CE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/>
          <a:lstStyle>
            <a:lvl1pPr algn="l"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74F7F62-A2D6-471E-83D8-44BA2699C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F88F189-31A8-4BA7-80D9-4A40A4E2B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34820" y="-3976"/>
            <a:ext cx="0" cy="215934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4EE86B4-3F11-45CB-96F9-7D1AB761A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1506" y="1761891"/>
            <a:ext cx="4288971" cy="532862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62730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ps for Busi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60ED5431-1075-4889-87EB-D79FFE50960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804630"/>
            <a:ext cx="12192000" cy="40622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3FF1C46-A444-489C-BAA8-30417AAF5948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ADF53-2713-40AC-9CC8-AA83770C9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08A84-ADB1-42C6-A7B1-E5C5A728B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E7CC669C-5E68-40A8-8F59-E044A32F4B3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09845" y="999340"/>
            <a:ext cx="5578870" cy="140877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3EEC13B-7926-4108-B0C5-F3A2A5AE6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689250"/>
            <a:ext cx="160637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C546480-8B8D-4EF8-8C6A-DFFAC2755A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559" y="1352736"/>
            <a:ext cx="3037792" cy="657883"/>
          </a:xfrm>
          <a:prstGeom prst="rect">
            <a:avLst/>
          </a:prstGeom>
        </p:spPr>
        <p:txBody>
          <a:bodyPr anchor="ctr"/>
          <a:lstStyle>
            <a:lvl1pPr algn="l">
              <a:lnSpc>
                <a:spcPct val="100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78963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15B931B-7725-4C86-A82C-07F42F447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97500" y="2009775"/>
            <a:ext cx="6794499" cy="28384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16D3891-B2BA-4AE6-AAA7-560547F4B5E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6311899" cy="6858000"/>
          </a:xfrm>
          <a:custGeom>
            <a:avLst/>
            <a:gdLst>
              <a:gd name="connsiteX0" fmla="*/ 0 w 6311899"/>
              <a:gd name="connsiteY0" fmla="*/ 0 h 6858000"/>
              <a:gd name="connsiteX1" fmla="*/ 6311899 w 6311899"/>
              <a:gd name="connsiteY1" fmla="*/ 0 h 6858000"/>
              <a:gd name="connsiteX2" fmla="*/ 6311899 w 6311899"/>
              <a:gd name="connsiteY2" fmla="*/ 2009775 h 6858000"/>
              <a:gd name="connsiteX3" fmla="*/ 5397499 w 6311899"/>
              <a:gd name="connsiteY3" fmla="*/ 2009775 h 6858000"/>
              <a:gd name="connsiteX4" fmla="*/ 5397499 w 6311899"/>
              <a:gd name="connsiteY4" fmla="*/ 4848225 h 6858000"/>
              <a:gd name="connsiteX5" fmla="*/ 6311899 w 6311899"/>
              <a:gd name="connsiteY5" fmla="*/ 4848225 h 6858000"/>
              <a:gd name="connsiteX6" fmla="*/ 6311899 w 6311899"/>
              <a:gd name="connsiteY6" fmla="*/ 6858000 h 6858000"/>
              <a:gd name="connsiteX7" fmla="*/ 0 w 63118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11899" h="6858000">
                <a:moveTo>
                  <a:pt x="0" y="0"/>
                </a:moveTo>
                <a:lnTo>
                  <a:pt x="6311899" y="0"/>
                </a:lnTo>
                <a:lnTo>
                  <a:pt x="6311899" y="2009775"/>
                </a:lnTo>
                <a:lnTo>
                  <a:pt x="5397499" y="2009775"/>
                </a:lnTo>
                <a:lnTo>
                  <a:pt x="5397499" y="4848225"/>
                </a:lnTo>
                <a:lnTo>
                  <a:pt x="6311899" y="4848225"/>
                </a:lnTo>
                <a:lnTo>
                  <a:pt x="63118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2D1F1AD-21EF-4A18-9EE4-5C4BF47CA520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9831967-45C9-40AF-A955-56E9578BC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/>
          <a:lstStyle>
            <a:lvl1pPr algn="l"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6167DEC-7546-44F6-AD64-E71C2FF1C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5">
            <a:extLst>
              <a:ext uri="{FF2B5EF4-FFF2-40B4-BE49-F238E27FC236}">
                <a16:creationId xmlns:a16="http://schemas.microsoft.com/office/drawing/2014/main" id="{61241730-14B7-407E-9517-F4510520D03C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311900" y="3282850"/>
            <a:ext cx="5350010" cy="103073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55B60F-1D5E-4B0C-8354-2E7AA187F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1898" y="2471206"/>
            <a:ext cx="5350010" cy="867398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defRPr lang="en-US" sz="2400" spc="100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914552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0">
            <a:extLst>
              <a:ext uri="{FF2B5EF4-FFF2-40B4-BE49-F238E27FC236}">
                <a16:creationId xmlns:a16="http://schemas.microsoft.com/office/drawing/2014/main" id="{9C6F1ED5-824E-4C14-8D5E-5A0A26C5421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415A3-6E46-4BC3-B867-3A6A61D0F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4BE9811-50E4-4619-8BC5-58C7C92A8B96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ADF53-2713-40AC-9CC8-AA83770C9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08A84-ADB1-42C6-A7B1-E5C5A728B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15">
            <a:extLst>
              <a:ext uri="{FF2B5EF4-FFF2-40B4-BE49-F238E27FC236}">
                <a16:creationId xmlns:a16="http://schemas.microsoft.com/office/drawing/2014/main" id="{9F762423-7F4E-4A21-8F09-05418F82F9D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078765" y="3267882"/>
            <a:ext cx="3193926" cy="220322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2AE728-7030-4847-B87B-FDB4B86E0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8765" y="2371063"/>
            <a:ext cx="3193926" cy="99945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016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5ED5F1-A62B-4555-807E-91FAE1443CC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D60F5-07EA-4D8F-AAFA-0F48CB785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BFB17-51D8-444D-9FEF-91E6415E5F87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D4C42-D293-4981-BA06-A4638BEE1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E9D98-F221-47DC-AE55-8165BB7A3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94C3D64C-77F6-4601-B573-9A9B6E23BB6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675242" y="2051170"/>
            <a:ext cx="5362575" cy="353218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CD17CD-E6D2-4329-B271-1E59AA986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242" y="1418953"/>
            <a:ext cx="5362575" cy="495691"/>
          </a:xfrm>
          <a:prstGeom prst="rect">
            <a:avLst/>
          </a:prstGeom>
        </p:spPr>
        <p:txBody>
          <a:bodyPr anchor="ctr"/>
          <a:lstStyle>
            <a:lvl1pPr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68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Presenter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CD5AE0D9-6B20-4F29-A35B-2A00C25FF8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482906" y="0"/>
            <a:ext cx="4635426" cy="685799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C56C8-D828-4A31-A5B9-CF1AEFA70D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71846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fld id="{4BEEDF45-664D-46AB-A3A3-589FD46D6B21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B0264-B3C3-46A0-80DD-67C59DB2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/>
          <a:lstStyle>
            <a:lvl1pPr algn="l"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5D3C3B-0FFE-494C-B4AC-477B6A9DA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85A10A-1880-4D4E-A99B-1C19043F2A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50189" y="2396358"/>
            <a:ext cx="3266975" cy="326687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600" b="1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Content Placeholder 15">
            <a:extLst>
              <a:ext uri="{FF2B5EF4-FFF2-40B4-BE49-F238E27FC236}">
                <a16:creationId xmlns:a16="http://schemas.microsoft.com/office/drawing/2014/main" id="{624F1FC7-2617-499A-8CB8-B61FC7D9B7B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749508" y="2756830"/>
            <a:ext cx="4834569" cy="238419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B169A36-7DEF-42D4-850F-59A3233FD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40834" y="0"/>
            <a:ext cx="0" cy="2757488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CADB6D5-97B3-42ED-B8C7-5AD951CB8F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729133" y="2551471"/>
            <a:ext cx="346286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B7B60A-1B6C-4E40-94D7-AE1BD3712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810973" y="4189152"/>
            <a:ext cx="3121302" cy="469478"/>
          </a:xfrm>
          <a:prstGeom prst="rect">
            <a:avLst/>
          </a:prstGeom>
        </p:spPr>
        <p:txBody>
          <a:bodyPr anchor="ctr"/>
          <a:lstStyle>
            <a:lvl1pPr algn="r"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 algn="r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5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BFE3E-14BB-4DC6-A806-1E62C1D24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3137" y="1360309"/>
            <a:ext cx="2909309" cy="657882"/>
          </a:xfrm>
          <a:prstGeom prst="rect">
            <a:avLst/>
          </a:prstGeom>
        </p:spPr>
        <p:txBody>
          <a:bodyPr anchor="ctr"/>
          <a:lstStyle>
            <a:lvl1pPr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EFD7EF65-6DE9-4029-B3A0-F08E11BC9E5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795752"/>
            <a:ext cx="12192000" cy="40622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Content Placeholder 15">
            <a:extLst>
              <a:ext uri="{FF2B5EF4-FFF2-40B4-BE49-F238E27FC236}">
                <a16:creationId xmlns:a16="http://schemas.microsoft.com/office/drawing/2014/main" id="{123B9F8E-DAD6-45B2-B55B-B070484318C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09845" y="1075509"/>
            <a:ext cx="5293260" cy="140877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CF9177-0C51-4496-B5AE-7ED4F8F3A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DD0A405-04DC-43F7-8171-1C475DFFEC83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A035F-C837-4CCA-BB19-CE656F057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2F927-F23D-4ABB-BEC9-11C2CC69D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244728-2BE1-4CB4-A19E-903E75BD8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689250"/>
            <a:ext cx="160637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27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out 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0109947-4B08-4C56-B65B-A6FDFEF47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1510815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387A38D-E82D-42F1-A188-30F49DD50C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39785" y="0"/>
            <a:ext cx="0" cy="2514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Picture Placeholder 10">
            <a:extLst>
              <a:ext uri="{FF2B5EF4-FFF2-40B4-BE49-F238E27FC236}">
                <a16:creationId xmlns:a16="http://schemas.microsoft.com/office/drawing/2014/main" id="{1205ABD4-5AFD-4B99-8836-D12AA42FCCE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582510" y="0"/>
            <a:ext cx="760948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80A53F-EFDF-40A3-B9E3-58EB0D3F3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BE52F-368D-4CB2-B882-66322DE1A3C9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14" name="Content Placeholder 15">
            <a:extLst>
              <a:ext uri="{FF2B5EF4-FFF2-40B4-BE49-F238E27FC236}">
                <a16:creationId xmlns:a16="http://schemas.microsoft.com/office/drawing/2014/main" id="{F547C10E-8A59-4B22-ADF0-994850F759D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1017111" y="2906895"/>
            <a:ext cx="4606159" cy="222129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9DE00E7-8296-408A-905C-ECBA407C8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00B3723-B30F-4BDB-A030-4B06ADE7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4FA9AB-9D34-43A5-947E-835D7FE29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2" y="2225678"/>
            <a:ext cx="4607268" cy="469476"/>
          </a:xfrm>
          <a:prstGeom prst="rect">
            <a:avLst/>
          </a:prstGeom>
        </p:spPr>
        <p:txBody>
          <a:bodyPr anchor="ctr"/>
          <a:lstStyle>
            <a:lvl1pPr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523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>
            <a:extLst>
              <a:ext uri="{FF2B5EF4-FFF2-40B4-BE49-F238E27FC236}">
                <a16:creationId xmlns:a16="http://schemas.microsoft.com/office/drawing/2014/main" id="{840FD269-E069-45DA-B668-BE984BFA328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9DE71-7B7A-4473-ABD8-99575CAFB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5C877F9-BABE-4F9A-A751-9208A5FBDC1C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AA1C9B-284B-4C89-8743-52285AC95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C1FE06-5B3A-40E2-82AA-E4516ED2D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2ACE5847-B709-473D-A366-54ADA852FFA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105107" y="3055535"/>
            <a:ext cx="7981786" cy="2609103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3200" i="1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8B1850-15F7-414E-B8F6-3A5B3D10B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0083" y="5448575"/>
            <a:ext cx="4881563" cy="463550"/>
          </a:xfrm>
          <a:prstGeom prst="rect">
            <a:avLst/>
          </a:prstGeom>
        </p:spPr>
        <p:txBody>
          <a:bodyPr/>
          <a:lstStyle>
            <a:lvl1pPr algn="r">
              <a:defRPr lang="en-US" sz="1800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r">
              <a:spcBef>
                <a:spcPts val="100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568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ypothesis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0796CDC-3154-4ACA-A920-8CBE431C2A1A}"/>
              </a:ext>
            </a:extLst>
          </p:cNvPr>
          <p:cNvSpPr/>
          <p:nvPr userDrawn="1"/>
        </p:nvSpPr>
        <p:spPr>
          <a:xfrm>
            <a:off x="0" y="0"/>
            <a:ext cx="468761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5FA8B4-F9F3-4FF5-B11F-483A1B95E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E35C9C8-5430-4DE8-A589-73C69AC4518F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7B8F04-28A5-462E-86DE-06C37E405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8B2DAE-4645-4AA0-87C9-39874FDBD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15">
            <a:extLst>
              <a:ext uri="{FF2B5EF4-FFF2-40B4-BE49-F238E27FC236}">
                <a16:creationId xmlns:a16="http://schemas.microsoft.com/office/drawing/2014/main" id="{3BB9146A-68F5-433B-8411-A12C7C8F782D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747641" y="1193612"/>
            <a:ext cx="3513083" cy="140050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70974D-DE65-42B3-BEB4-235503245B26}"/>
              </a:ext>
            </a:extLst>
          </p:cNvPr>
          <p:cNvSpPr/>
          <p:nvPr userDrawn="1"/>
        </p:nvSpPr>
        <p:spPr>
          <a:xfrm>
            <a:off x="6360072" y="924801"/>
            <a:ext cx="4288221" cy="2043229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15">
            <a:extLst>
              <a:ext uri="{FF2B5EF4-FFF2-40B4-BE49-F238E27FC236}">
                <a16:creationId xmlns:a16="http://schemas.microsoft.com/office/drawing/2014/main" id="{5BA888A7-F91E-4923-AB10-31BEF8C2FEB8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747641" y="4120055"/>
            <a:ext cx="3513083" cy="1185839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803CCC-79BF-4752-81AA-D68AB023A6B6}"/>
              </a:ext>
            </a:extLst>
          </p:cNvPr>
          <p:cNvSpPr/>
          <p:nvPr userDrawn="1"/>
        </p:nvSpPr>
        <p:spPr>
          <a:xfrm>
            <a:off x="6360072" y="3584028"/>
            <a:ext cx="4288221" cy="2043229"/>
          </a:xfrm>
          <a:prstGeom prst="rect">
            <a:avLst/>
          </a:pr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CBC35A-FE4E-467A-A20D-9063B371CA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03095" y="0"/>
            <a:ext cx="0" cy="370473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1">
            <a:extLst>
              <a:ext uri="{FF2B5EF4-FFF2-40B4-BE49-F238E27FC236}">
                <a16:creationId xmlns:a16="http://schemas.microsoft.com/office/drawing/2014/main" id="{A4FC0018-1CBF-4BC0-BE79-B983651D8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1005213" y="4932422"/>
            <a:ext cx="2635209" cy="523708"/>
          </a:xfrm>
          <a:prstGeom prst="rect">
            <a:avLst/>
          </a:prstGeom>
        </p:spPr>
        <p:txBody>
          <a:bodyPr anchor="ctr"/>
          <a:lstStyle>
            <a:lvl1pPr algn="r">
              <a:defRPr lang="en-US" sz="2400" spc="100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algn="r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44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centage of Communication Tools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06ACE2-BA16-48C7-A451-845668BC0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3F586E-FA76-485B-BA6C-1A08DE2FD56A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B479B-4CEB-47DB-903C-2E2D2445E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6F2130-E7AA-4706-B388-47F7E032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311573-5DB1-44CE-818B-9E5F570408F1}"/>
              </a:ext>
            </a:extLst>
          </p:cNvPr>
          <p:cNvSpPr/>
          <p:nvPr userDrawn="1"/>
        </p:nvSpPr>
        <p:spPr>
          <a:xfrm>
            <a:off x="638177" y="631627"/>
            <a:ext cx="10915645" cy="558819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Content Placeholder 15">
            <a:extLst>
              <a:ext uri="{FF2B5EF4-FFF2-40B4-BE49-F238E27FC236}">
                <a16:creationId xmlns:a16="http://schemas.microsoft.com/office/drawing/2014/main" id="{6E328664-C733-476A-81C6-2A0B15B001A1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2029158" y="2838122"/>
            <a:ext cx="1786759" cy="43092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Content Placeholder 15">
            <a:extLst>
              <a:ext uri="{FF2B5EF4-FFF2-40B4-BE49-F238E27FC236}">
                <a16:creationId xmlns:a16="http://schemas.microsoft.com/office/drawing/2014/main" id="{4DA6C57C-E2CB-484E-94E6-9AB8DC7DB4C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2029158" y="3379435"/>
            <a:ext cx="1786759" cy="43092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Content Placeholder 15">
            <a:extLst>
              <a:ext uri="{FF2B5EF4-FFF2-40B4-BE49-F238E27FC236}">
                <a16:creationId xmlns:a16="http://schemas.microsoft.com/office/drawing/2014/main" id="{97E74E6E-CDEF-424A-B7CE-5B34A0AC34D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2029158" y="3928699"/>
            <a:ext cx="1786759" cy="43092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Content Placeholder 15">
            <a:extLst>
              <a:ext uri="{FF2B5EF4-FFF2-40B4-BE49-F238E27FC236}">
                <a16:creationId xmlns:a16="http://schemas.microsoft.com/office/drawing/2014/main" id="{E7A1AA76-7517-4C53-B2A4-EE8B1C6ADDD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2029158" y="4476966"/>
            <a:ext cx="1786759" cy="430923"/>
          </a:xfrm>
          <a:prstGeom prst="rect">
            <a:avLst/>
          </a:prstGeom>
        </p:spPr>
        <p:txBody>
          <a:bodyPr anchor="t"/>
          <a:lstStyle>
            <a:lvl1pPr mar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400" spc="100" baseline="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2">
            <a:extLst>
              <a:ext uri="{FF2B5EF4-FFF2-40B4-BE49-F238E27FC236}">
                <a16:creationId xmlns:a16="http://schemas.microsoft.com/office/drawing/2014/main" id="{273C9D83-2282-43F4-BB54-7CDA96B4556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98588" y="1307183"/>
            <a:ext cx="1783393" cy="178305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400" b="0" spc="100" baseline="0">
                <a:solidFill>
                  <a:schemeClr val="accent1"/>
                </a:solidFill>
                <a:latin typeface="Univers LT Std 45 Light" panose="020B07030305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8" name="Text Placeholder 12">
            <a:extLst>
              <a:ext uri="{FF2B5EF4-FFF2-40B4-BE49-F238E27FC236}">
                <a16:creationId xmlns:a16="http://schemas.microsoft.com/office/drawing/2014/main" id="{90C1AC4A-23E9-4676-A30E-E39B4342FF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98588" y="3703828"/>
            <a:ext cx="1783393" cy="178305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400" b="0" spc="100" baseline="0">
                <a:solidFill>
                  <a:schemeClr val="accent1"/>
                </a:solidFill>
                <a:latin typeface="Univers LT Std 45 Light" panose="020B07030305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39" name="Text Placeholder 12">
            <a:extLst>
              <a:ext uri="{FF2B5EF4-FFF2-40B4-BE49-F238E27FC236}">
                <a16:creationId xmlns:a16="http://schemas.microsoft.com/office/drawing/2014/main" id="{2C256BCC-FED6-4D75-8C65-5967DD2E019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033309" y="1307183"/>
            <a:ext cx="1783393" cy="178305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400" b="0" spc="100" baseline="0">
                <a:solidFill>
                  <a:schemeClr val="accent1"/>
                </a:solidFill>
                <a:latin typeface="Univers LT Std 45 Light" panose="020B07030305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0" name="Text Placeholder 12">
            <a:extLst>
              <a:ext uri="{FF2B5EF4-FFF2-40B4-BE49-F238E27FC236}">
                <a16:creationId xmlns:a16="http://schemas.microsoft.com/office/drawing/2014/main" id="{036A0378-B8F0-463A-A66D-83D798223E3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3309" y="3703828"/>
            <a:ext cx="1783393" cy="178305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400" b="0" spc="100" baseline="0">
                <a:solidFill>
                  <a:schemeClr val="accent1"/>
                </a:solidFill>
                <a:latin typeface="Univers LT Std 45 Light" panose="020B07030305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BDF22D-6760-4BDD-92EF-E940DCC02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697" y="1369287"/>
            <a:ext cx="4079564" cy="1268810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25000"/>
              </a:lnSpc>
              <a:defRPr lang="en-US" sz="2400" spc="100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802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king Great Products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BAADBBE-F1E3-480E-BE79-B55DEF9410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397500" y="2009775"/>
            <a:ext cx="6794499" cy="28384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C868C7-0B77-47B8-9C16-7F97AA9F0D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6311899" cy="6858000"/>
          </a:xfrm>
          <a:custGeom>
            <a:avLst/>
            <a:gdLst>
              <a:gd name="connsiteX0" fmla="*/ 0 w 6311899"/>
              <a:gd name="connsiteY0" fmla="*/ 0 h 6858000"/>
              <a:gd name="connsiteX1" fmla="*/ 6311899 w 6311899"/>
              <a:gd name="connsiteY1" fmla="*/ 0 h 6858000"/>
              <a:gd name="connsiteX2" fmla="*/ 6311899 w 6311899"/>
              <a:gd name="connsiteY2" fmla="*/ 2009775 h 6858000"/>
              <a:gd name="connsiteX3" fmla="*/ 5397499 w 6311899"/>
              <a:gd name="connsiteY3" fmla="*/ 2009775 h 6858000"/>
              <a:gd name="connsiteX4" fmla="*/ 5397499 w 6311899"/>
              <a:gd name="connsiteY4" fmla="*/ 4848225 h 6858000"/>
              <a:gd name="connsiteX5" fmla="*/ 6311899 w 6311899"/>
              <a:gd name="connsiteY5" fmla="*/ 4848225 h 6858000"/>
              <a:gd name="connsiteX6" fmla="*/ 6311899 w 6311899"/>
              <a:gd name="connsiteY6" fmla="*/ 6858000 h 6858000"/>
              <a:gd name="connsiteX7" fmla="*/ 0 w 6311899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11899" h="6858000">
                <a:moveTo>
                  <a:pt x="0" y="0"/>
                </a:moveTo>
                <a:lnTo>
                  <a:pt x="6311899" y="0"/>
                </a:lnTo>
                <a:lnTo>
                  <a:pt x="6311899" y="2009775"/>
                </a:lnTo>
                <a:lnTo>
                  <a:pt x="5397499" y="2009775"/>
                </a:lnTo>
                <a:lnTo>
                  <a:pt x="5397499" y="4848225"/>
                </a:lnTo>
                <a:lnTo>
                  <a:pt x="6311899" y="4848225"/>
                </a:lnTo>
                <a:lnTo>
                  <a:pt x="631189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4198D5-23F4-441A-AD0A-C6CD015E9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EAA1CF-97B7-48AD-B860-E6FD52C34B91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E5DAC80-95FC-4BA1-98B2-5631FB3B019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337298" y="3200401"/>
            <a:ext cx="5257799" cy="17018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464448FE-96B4-43C5-8721-4FBF69ED4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/>
          <a:lstStyle>
            <a:lvl1pPr algn="l"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F8104834-0355-4576-A9E5-FF5B92B36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/>
          <a:lstStyle>
            <a:lvl1pPr>
              <a:defRPr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D2D377-D829-49CC-9253-683054B90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298" y="2063075"/>
            <a:ext cx="5257799" cy="1268810"/>
          </a:xfrm>
          <a:prstGeom prst="rect">
            <a:avLst/>
          </a:prstGeom>
        </p:spPr>
        <p:txBody>
          <a:bodyPr anchor="ctr"/>
          <a:lstStyle>
            <a:lvl1pPr>
              <a:defRPr lang="en-US" sz="2400" spc="100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8123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2C8C7-5C6C-400B-AEC0-4D8178161B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fld id="{5F1E6434-1E0A-475F-A091-3A64EDB405CD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105D6-7B52-4B7D-9473-BCD571A93A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0" cap="all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3EAA0A-7090-4FA3-AD1C-CD45704040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</a:defRPr>
            </a:lvl1pPr>
          </a:lstStyle>
          <a:p>
            <a:fld id="{18D65601-5AE2-46FC-B138-694DDD2B510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4DCE26-8B90-4B2C-883A-D5FFC365BF8A}"/>
              </a:ext>
            </a:extLst>
          </p:cNvPr>
          <p:cNvSpPr txBox="1"/>
          <p:nvPr userDrawn="1"/>
        </p:nvSpPr>
        <p:spPr>
          <a:xfrm>
            <a:off x="5637320" y="2974019"/>
            <a:ext cx="914400" cy="91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433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F9B274D2-774F-4C24-A448-1EFB461A9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204" y="3943352"/>
            <a:ext cx="5196045" cy="2391680"/>
          </a:xfrm>
        </p:spPr>
        <p:txBody>
          <a:bodyPr/>
          <a:lstStyle/>
          <a:p>
            <a:pPr eaLnBrk="1" hangingPunct="1"/>
            <a:r>
              <a:rPr lang="en-IN" altLang="en-US" sz="4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enorite" panose="00000500000000000000" pitchFamily="2" charset="0"/>
                <a:cs typeface="Times New Roman" panose="02020603050405020304" pitchFamily="18" charset="0"/>
              </a:rPr>
              <a:t>Implementation of Secure Fingerprint based Voting System using Arduino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C022D7CD-E026-4E29-BE4B-3FA7B1EB6A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726249" y="4763601"/>
            <a:ext cx="2459114" cy="179753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1800" b="1" dirty="0">
                <a:latin typeface="Tenorite" panose="00000500000000000000" pitchFamily="2" charset="0"/>
              </a:rPr>
              <a:t> 1DS19EC714	</a:t>
            </a:r>
          </a:p>
          <a:p>
            <a:pPr>
              <a:lnSpc>
                <a:spcPct val="150000"/>
              </a:lnSpc>
            </a:pPr>
            <a:r>
              <a:rPr lang="en-US" altLang="en-US" sz="1800" b="1" dirty="0">
                <a:latin typeface="Tenorite" panose="00000500000000000000" pitchFamily="2" charset="0"/>
              </a:rPr>
              <a:t> 1DS19EC715	</a:t>
            </a:r>
            <a:endParaRPr lang="en-US" altLang="en-US" b="1" dirty="0">
              <a:latin typeface="Tenorite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1800" b="1" dirty="0">
                <a:latin typeface="Tenorite" panose="00000500000000000000" pitchFamily="2" charset="0"/>
              </a:rPr>
              <a:t> 1DS19EC721	</a:t>
            </a:r>
          </a:p>
          <a:p>
            <a:pPr>
              <a:lnSpc>
                <a:spcPct val="150000"/>
              </a:lnSpc>
            </a:pPr>
            <a:r>
              <a:rPr lang="en-US" altLang="en-US" sz="1800" b="1" dirty="0">
                <a:latin typeface="Tenorite" panose="00000500000000000000" pitchFamily="2" charset="0"/>
              </a:rPr>
              <a:t> 1DS19EC725	</a:t>
            </a:r>
            <a:endParaRPr lang="en-US" b="1" dirty="0">
              <a:latin typeface="Tenorite" panose="00000500000000000000" pitchFamily="2" charset="0"/>
            </a:endParaRP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AEEB6582-6001-4276-8F87-1470B6FA14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85363" y="4763601"/>
            <a:ext cx="2758987" cy="179753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sz="1800" b="1" dirty="0">
                <a:latin typeface="Tenorite" panose="00000500000000000000" pitchFamily="2" charset="0"/>
              </a:rPr>
              <a:t>Dhananjay </a:t>
            </a:r>
            <a:r>
              <a:rPr lang="en-US" altLang="en-US" sz="1800" b="1" dirty="0" err="1">
                <a:latin typeface="Tenorite" panose="00000500000000000000" pitchFamily="2" charset="0"/>
              </a:rPr>
              <a:t>Natani</a:t>
            </a:r>
            <a:endParaRPr lang="en-US" altLang="en-US" sz="1800" b="1" dirty="0">
              <a:latin typeface="Tenorite" panose="000005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altLang="en-US" sz="1800" b="1" dirty="0">
                <a:latin typeface="Tenorite" panose="00000500000000000000" pitchFamily="2" charset="0"/>
              </a:rPr>
              <a:t>Ekta Sinha</a:t>
            </a:r>
          </a:p>
          <a:p>
            <a:pPr>
              <a:lnSpc>
                <a:spcPct val="150000"/>
              </a:lnSpc>
            </a:pPr>
            <a:r>
              <a:rPr lang="en-US" altLang="en-US" sz="1800" b="1" dirty="0" err="1">
                <a:latin typeface="Tenorite" panose="00000500000000000000" pitchFamily="2" charset="0"/>
              </a:rPr>
              <a:t>Krati</a:t>
            </a:r>
            <a:r>
              <a:rPr lang="en-US" altLang="en-US" sz="1800" b="1" dirty="0">
                <a:latin typeface="Tenorite" panose="00000500000000000000" pitchFamily="2" charset="0"/>
              </a:rPr>
              <a:t> Sharma </a:t>
            </a:r>
          </a:p>
          <a:p>
            <a:pPr>
              <a:lnSpc>
                <a:spcPct val="150000"/>
              </a:lnSpc>
            </a:pPr>
            <a:r>
              <a:rPr lang="en-US" altLang="en-US" sz="1800" b="1" dirty="0">
                <a:latin typeface="Tenorite" panose="00000500000000000000" pitchFamily="2" charset="0"/>
              </a:rPr>
              <a:t>Narayan Kumar</a:t>
            </a:r>
            <a:endParaRPr lang="en-US" sz="1800" b="1" dirty="0">
              <a:latin typeface="Tenorite" panose="00000500000000000000" pitchFamily="2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E525133-F462-48BC-9241-FC0A0FA4CF72}"/>
              </a:ext>
            </a:extLst>
          </p:cNvPr>
          <p:cNvCxnSpPr/>
          <p:nvPr/>
        </p:nvCxnSpPr>
        <p:spPr>
          <a:xfrm>
            <a:off x="7636276" y="4115359"/>
            <a:ext cx="561725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F4B0554D-F8C4-4BBD-852A-52CFFFE173D6}"/>
              </a:ext>
            </a:extLst>
          </p:cNvPr>
          <p:cNvGrpSpPr/>
          <p:nvPr/>
        </p:nvGrpSpPr>
        <p:grpSpPr>
          <a:xfrm>
            <a:off x="-1" y="-37646"/>
            <a:ext cx="12200030" cy="2066502"/>
            <a:chOff x="31908" y="42028"/>
            <a:chExt cx="12136170" cy="1961929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BE8BE0-46D9-4EF0-8C9A-C2AC94BFAED6}"/>
                </a:ext>
              </a:extLst>
            </p:cNvPr>
            <p:cNvGrpSpPr/>
            <p:nvPr/>
          </p:nvGrpSpPr>
          <p:grpSpPr>
            <a:xfrm>
              <a:off x="31908" y="42028"/>
              <a:ext cx="12136170" cy="1490229"/>
              <a:chOff x="31908" y="42028"/>
              <a:chExt cx="12136170" cy="1490229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9C1ED62C-A31B-4760-8E85-63BFD04ED0BC}"/>
                  </a:ext>
                </a:extLst>
              </p:cNvPr>
              <p:cNvSpPr/>
              <p:nvPr/>
            </p:nvSpPr>
            <p:spPr>
              <a:xfrm>
                <a:off x="2451687" y="42029"/>
                <a:ext cx="7711731" cy="1490228"/>
              </a:xfrm>
              <a:prstGeom prst="rect">
                <a:avLst/>
              </a:prstGeom>
              <a:solidFill>
                <a:srgbClr val="F3EDEA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altLang="en-US" sz="3200" b="1" dirty="0">
                    <a:solidFill>
                      <a:schemeClr val="accent6"/>
                    </a:solidFill>
                    <a:latin typeface="+mj-lt"/>
                  </a:rPr>
                  <a:t>Mini Project Work (19EC6DCMPR)</a:t>
                </a:r>
              </a:p>
              <a:p>
                <a:pPr algn="ctr" eaLnBrk="1" hangingPunct="1"/>
                <a:r>
                  <a:rPr lang="en-US" altLang="en-US" sz="2400" b="1" dirty="0">
                    <a:solidFill>
                      <a:schemeClr val="accent6"/>
                    </a:solidFill>
                    <a:latin typeface="+mj-lt"/>
                  </a:rPr>
                  <a:t>Phase 2 Presentation</a:t>
                </a:r>
              </a:p>
              <a:p>
                <a:pPr algn="ctr" eaLnBrk="1" hangingPunct="1"/>
                <a:r>
                  <a:rPr lang="en-US" altLang="en-US" sz="2000" b="1" dirty="0">
                    <a:solidFill>
                      <a:schemeClr val="accent6"/>
                    </a:solidFill>
                    <a:latin typeface="+mj-lt"/>
                  </a:rPr>
                  <a:t>April 2022,  6</a:t>
                </a:r>
                <a:r>
                  <a:rPr lang="en-US" altLang="en-US" sz="2000" b="1" baseline="30000" dirty="0">
                    <a:solidFill>
                      <a:schemeClr val="accent6"/>
                    </a:solidFill>
                    <a:latin typeface="+mj-lt"/>
                  </a:rPr>
                  <a:t>th</a:t>
                </a:r>
                <a:r>
                  <a:rPr lang="en-US" altLang="en-US" sz="2000" b="1" dirty="0">
                    <a:solidFill>
                      <a:schemeClr val="accent6"/>
                    </a:solidFill>
                    <a:latin typeface="+mj-lt"/>
                  </a:rPr>
                  <a:t> Semester</a:t>
                </a:r>
              </a:p>
              <a:p>
                <a:pPr algn="ctr" eaLnBrk="1" hangingPunct="1"/>
                <a:endParaRPr lang="en-US" altLang="en-US" sz="2000" dirty="0">
                  <a:solidFill>
                    <a:srgbClr val="FF0000"/>
                  </a:solidFill>
                  <a:latin typeface="Bookman Old Style" panose="02050604050505020204" pitchFamily="18" charset="0"/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B4CBDA92-2115-49E5-A86D-D467B9230D96}"/>
                  </a:ext>
                </a:extLst>
              </p:cNvPr>
              <p:cNvGrpSpPr/>
              <p:nvPr/>
            </p:nvGrpSpPr>
            <p:grpSpPr>
              <a:xfrm>
                <a:off x="31908" y="59990"/>
                <a:ext cx="2422803" cy="1298732"/>
                <a:chOff x="108394" y="64164"/>
                <a:chExt cx="2407171" cy="1218841"/>
              </a:xfrm>
            </p:grpSpPr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3F299993-4889-487B-8AE4-E72F820A2588}"/>
                    </a:ext>
                  </a:extLst>
                </p:cNvPr>
                <p:cNvPicPr/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6453" r="51613" b="6451"/>
                <a:stretch/>
              </p:blipFill>
              <p:spPr bwMode="auto">
                <a:xfrm>
                  <a:off x="108394" y="64164"/>
                  <a:ext cx="1261492" cy="1186368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  <a:extLst>
                  <a:ext uri="{53640926-AAD7-44D8-BBD7-CCE9431645EC}">
                    <a14:shadowObscured xmlns:a14="http://schemas.microsoft.com/office/drawing/2010/main"/>
                  </a:ext>
                </a:extLst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A55D95CD-9B68-45DF-949E-9FB7E93EC02A}"/>
                    </a:ext>
                  </a:extLst>
                </p:cNvPr>
                <p:cNvPicPr/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383780" y="80850"/>
                  <a:ext cx="1131785" cy="1202155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bg1"/>
                  </a:solidFill>
                </a:ln>
              </p:spPr>
            </p:pic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F5DC25BD-3517-4B19-B5B1-3A1AD05BDE07}"/>
                  </a:ext>
                </a:extLst>
              </p:cNvPr>
              <p:cNvGrpSpPr/>
              <p:nvPr/>
            </p:nvGrpSpPr>
            <p:grpSpPr>
              <a:xfrm>
                <a:off x="10160844" y="42028"/>
                <a:ext cx="2007234" cy="1325923"/>
                <a:chOff x="9617256" y="61684"/>
                <a:chExt cx="1819988" cy="1114740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5544A46F-F9A0-43EE-95CF-1A41D0795EB7}"/>
                    </a:ext>
                  </a:extLst>
                </p:cNvPr>
                <p:cNvPicPr/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419" t="6453" b="6451"/>
                <a:stretch/>
              </p:blipFill>
              <p:spPr bwMode="auto">
                <a:xfrm>
                  <a:off x="9617256" y="61684"/>
                  <a:ext cx="1015280" cy="1114740"/>
                </a:xfrm>
                <a:prstGeom prst="rect">
                  <a:avLst/>
                </a:prstGeom>
                <a:noFill/>
                <a:ln>
                  <a:solidFill>
                    <a:schemeClr val="bg1"/>
                  </a:solidFill>
                </a:ln>
                <a:extLst>
                  <a:ext uri="{53640926-AAD7-44D8-BBD7-CCE9431645EC}">
                    <a14:shadowObscured xmlns:a14="http://schemas.microsoft.com/office/drawing/2010/main"/>
                  </a:ext>
                </a:extLst>
              </p:spPr>
            </p:pic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AA502026-F7D1-4518-8E0A-34A6CDA23E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0617539" y="76784"/>
                  <a:ext cx="819705" cy="1091880"/>
                </a:xfrm>
                <a:prstGeom prst="rect">
                  <a:avLst/>
                </a:prstGeom>
                <a:ln>
                  <a:noFill/>
                </a:ln>
              </p:spPr>
            </p:pic>
          </p:grp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454EEAE-7555-4D75-A8B7-C5F41C709E09}"/>
                </a:ext>
              </a:extLst>
            </p:cNvPr>
            <p:cNvSpPr txBox="1"/>
            <p:nvPr/>
          </p:nvSpPr>
          <p:spPr>
            <a:xfrm>
              <a:off x="31909" y="1331893"/>
              <a:ext cx="12083891" cy="672064"/>
            </a:xfrm>
            <a:prstGeom prst="rect">
              <a:avLst/>
            </a:prstGeom>
            <a:solidFill>
              <a:srgbClr val="F3EDEA"/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marL="0" marR="0" algn="ctr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rgbClr val="000000"/>
                  </a:solidFill>
                  <a:effectLst/>
                  <a:latin typeface="+mj-lt"/>
                  <a:ea typeface="Times New Roman" panose="02020603050405020304" pitchFamily="18" charset="0"/>
                </a:rPr>
                <a:t>Dayananda Sagar College of Engineering, Bangalore, Karnataka</a:t>
              </a:r>
            </a:p>
            <a:p>
              <a:pPr algn="ctr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rgbClr val="000000"/>
                  </a:solidFill>
                  <a:effectLst/>
                  <a:latin typeface="+mj-lt"/>
                  <a:ea typeface="Times New Roman" panose="02020603050405020304" pitchFamily="18" charset="0"/>
                </a:rPr>
                <a:t>Department of Electronics &amp; Communication Engineering</a:t>
              </a:r>
              <a:endParaRPr lang="en-IN" sz="2000" dirty="0">
                <a:effectLst/>
                <a:latin typeface="+mj-lt"/>
                <a:ea typeface="Times New Roman" panose="02020603050405020304" pitchFamily="18" charset="0"/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801AF6B2-9E8F-4B91-BFD3-04AC301DFF45}"/>
              </a:ext>
            </a:extLst>
          </p:cNvPr>
          <p:cNvSpPr/>
          <p:nvPr/>
        </p:nvSpPr>
        <p:spPr>
          <a:xfrm>
            <a:off x="-1" y="2028856"/>
            <a:ext cx="3958687" cy="744470"/>
          </a:xfrm>
          <a:prstGeom prst="rect">
            <a:avLst/>
          </a:prstGeom>
          <a:solidFill>
            <a:srgbClr val="F3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Section Co-Ordinator: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Prof.  Shobha A.S</a:t>
            </a:r>
            <a:r>
              <a:rPr lang="en-US" sz="1600" b="1" dirty="0">
                <a:solidFill>
                  <a:schemeClr val="tx1"/>
                </a:solidFill>
              </a:rPr>
              <a:t>.</a:t>
            </a:r>
            <a:endParaRPr lang="en-IN" sz="1600" b="1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FFF054-48D3-475A-8CFF-A24F7C4AE00D}"/>
              </a:ext>
            </a:extLst>
          </p:cNvPr>
          <p:cNvSpPr/>
          <p:nvPr/>
        </p:nvSpPr>
        <p:spPr>
          <a:xfrm>
            <a:off x="8908133" y="2028856"/>
            <a:ext cx="3300207" cy="744470"/>
          </a:xfrm>
          <a:prstGeom prst="rect">
            <a:avLst/>
          </a:prstGeom>
          <a:solidFill>
            <a:srgbClr val="F3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Mini Project Guide: 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Prof.</a:t>
            </a:r>
            <a:r>
              <a:rPr lang="en-US" sz="2400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Manasa</a:t>
            </a:r>
            <a:r>
              <a:rPr lang="en-US" b="1" dirty="0">
                <a:solidFill>
                  <a:schemeClr val="tx1"/>
                </a:solidFill>
              </a:rPr>
              <a:t> R.K.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2D7E80D-806D-4DE8-9D94-C3D07027FA1C}"/>
              </a:ext>
            </a:extLst>
          </p:cNvPr>
          <p:cNvSpPr/>
          <p:nvPr/>
        </p:nvSpPr>
        <p:spPr>
          <a:xfrm>
            <a:off x="3958686" y="2012812"/>
            <a:ext cx="4949447" cy="760514"/>
          </a:xfrm>
          <a:prstGeom prst="rect">
            <a:avLst/>
          </a:prstGeom>
          <a:solidFill>
            <a:srgbClr val="F3E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Mini Project Batch No : </a:t>
            </a:r>
            <a:r>
              <a:rPr lang="en-US" sz="2000" b="1" dirty="0">
                <a:solidFill>
                  <a:schemeClr val="tx1"/>
                </a:solidFill>
              </a:rPr>
              <a:t>D7</a:t>
            </a:r>
            <a:endParaRPr lang="en-IN" sz="2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199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347921B-775C-41FF-AD6F-5A1B2D382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755452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B92578-BA63-47A9-A529-C8D672FC9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7290" y="0"/>
            <a:ext cx="0" cy="25095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CB150D-1315-4E18-9CC3-E374E9211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6725" y="702176"/>
            <a:ext cx="6912006" cy="740918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3600" b="1" dirty="0"/>
              <a:t>Flowchart: </a:t>
            </a:r>
            <a:r>
              <a:rPr lang="en-US" altLang="en-US" sz="2800" b="1" dirty="0"/>
              <a:t>(Enrollment) </a:t>
            </a:r>
            <a:endParaRPr lang="en-US" sz="3600" b="1" noProof="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34DDFF-E2F8-42A8-BC5A-9D2264CE0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A398A-0FCC-4AE0-9D6A-D501581FDED7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82AC00-CB48-4441-8550-359F94723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t>10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2A974E-B1CB-7959-F8E4-B3EA583FD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412" y="1416248"/>
            <a:ext cx="9629775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306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347921B-775C-41FF-AD6F-5A1B2D382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755452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B92578-BA63-47A9-A529-C8D672FC9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7290" y="0"/>
            <a:ext cx="0" cy="25095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CB150D-1315-4E18-9CC3-E374E9211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599" y="707872"/>
            <a:ext cx="6910979" cy="847945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3600" b="1" dirty="0"/>
              <a:t>Flowchart: </a:t>
            </a:r>
            <a:r>
              <a:rPr lang="en-US" altLang="en-US" sz="2800" b="1" dirty="0"/>
              <a:t>(System) </a:t>
            </a:r>
            <a:endParaRPr lang="en-US" sz="3600" b="1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338E1-92A6-4B9D-9D17-A0A56340BB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27960" cy="410183"/>
          </a:xfrm>
        </p:spPr>
        <p:txBody>
          <a:bodyPr/>
          <a:lstStyle/>
          <a:p>
            <a:fld id="{BFB2030C-7918-474B-842E-5491B1584B88}" type="datetime1">
              <a:rPr lang="en-US" b="1" smtClean="0">
                <a:latin typeface="Tenorite" panose="00000500000000000000" pitchFamily="2" charset="0"/>
              </a:rPr>
              <a:t>8/9/2022</a:t>
            </a:fld>
            <a:endParaRPr lang="en-US" b="1" dirty="0">
              <a:latin typeface="Tenorite" panose="00000500000000000000" pitchFamily="2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B1EED4-8761-4D39-902B-6FC13A97F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16792" y="6308713"/>
            <a:ext cx="2727960" cy="410183"/>
          </a:xfrm>
        </p:spPr>
        <p:txBody>
          <a:bodyPr/>
          <a:lstStyle/>
          <a:p>
            <a:fld id="{18D65601-5AE2-46FC-B138-694DDD2B510D}" type="slidenum">
              <a:rPr lang="en-US" b="1" smtClean="0">
                <a:latin typeface="Tenorite" panose="00000500000000000000" pitchFamily="2" charset="0"/>
              </a:rPr>
              <a:pPr/>
              <a:t>11</a:t>
            </a:fld>
            <a:endParaRPr lang="en-US" b="1" dirty="0">
              <a:latin typeface="Tenorite" panose="00000500000000000000" pitchFamily="2" charset="0"/>
            </a:endParaRP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A7601D1C-0AF3-4753-9D35-72A8EB7B4095}"/>
              </a:ext>
            </a:extLst>
          </p:cNvPr>
          <p:cNvSpPr/>
          <p:nvPr/>
        </p:nvSpPr>
        <p:spPr>
          <a:xfrm>
            <a:off x="3474749" y="3058440"/>
            <a:ext cx="2682571" cy="1191633"/>
          </a:xfrm>
          <a:prstGeom prst="diamond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enorite" panose="00000500000000000000" pitchFamily="2" charset="0"/>
              </a:rPr>
              <a:t>Data Verification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27D452-BFF2-4518-AA87-A5B384DFA933}"/>
              </a:ext>
            </a:extLst>
          </p:cNvPr>
          <p:cNvSpPr/>
          <p:nvPr/>
        </p:nvSpPr>
        <p:spPr>
          <a:xfrm>
            <a:off x="9568212" y="2124597"/>
            <a:ext cx="1791441" cy="83235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enorite" panose="00000500000000000000" pitchFamily="2" charset="0"/>
              </a:rPr>
              <a:t>OTP Verification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1FC373-1338-4211-BC53-4D382E2FDB35}"/>
              </a:ext>
            </a:extLst>
          </p:cNvPr>
          <p:cNvSpPr/>
          <p:nvPr/>
        </p:nvSpPr>
        <p:spPr>
          <a:xfrm>
            <a:off x="9573968" y="4547153"/>
            <a:ext cx="1785685" cy="736184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enorite" panose="00000500000000000000" pitchFamily="2" charset="0"/>
              </a:rPr>
              <a:t>Polling status message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AC64A6-AABC-40AD-BB06-A100D59FBFAC}"/>
              </a:ext>
            </a:extLst>
          </p:cNvPr>
          <p:cNvSpPr/>
          <p:nvPr/>
        </p:nvSpPr>
        <p:spPr>
          <a:xfrm>
            <a:off x="3614270" y="5124815"/>
            <a:ext cx="2363288" cy="1126287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enorite" panose="00000500000000000000" pitchFamily="2" charset="0"/>
              </a:rPr>
              <a:t>From Database (on-chip EEPROM)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902356B-C4D0-486E-9BEF-4BCD1579464A}"/>
              </a:ext>
            </a:extLst>
          </p:cNvPr>
          <p:cNvSpPr/>
          <p:nvPr/>
        </p:nvSpPr>
        <p:spPr>
          <a:xfrm>
            <a:off x="881599" y="3302038"/>
            <a:ext cx="2145289" cy="698124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enorite" panose="00000500000000000000" pitchFamily="2" charset="0"/>
              </a:rPr>
              <a:t>Getting Fingerprint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E23F31A-304F-4FD8-B00E-A6859FC99C43}"/>
              </a:ext>
            </a:extLst>
          </p:cNvPr>
          <p:cNvSpPr/>
          <p:nvPr/>
        </p:nvSpPr>
        <p:spPr>
          <a:xfrm>
            <a:off x="3994575" y="1462889"/>
            <a:ext cx="1682508" cy="832350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enorite" panose="00000500000000000000" pitchFamily="2" charset="0"/>
              </a:rPr>
              <a:t>Start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B4D85C2-0991-477D-9676-2FCE92D158D2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4816035" y="2295239"/>
            <a:ext cx="0" cy="763201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1C2392D9-63A0-4540-8BF2-A4D896BBA6DF}"/>
              </a:ext>
            </a:extLst>
          </p:cNvPr>
          <p:cNvCxnSpPr>
            <a:cxnSpLocks/>
            <a:stCxn id="12" idx="3"/>
            <a:endCxn id="6" idx="1"/>
          </p:cNvCxnSpPr>
          <p:nvPr/>
        </p:nvCxnSpPr>
        <p:spPr>
          <a:xfrm>
            <a:off x="3026888" y="3651100"/>
            <a:ext cx="447861" cy="315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63C204F1-EB72-41F9-81FB-654DE7A4F8FA}"/>
              </a:ext>
            </a:extLst>
          </p:cNvPr>
          <p:cNvCxnSpPr>
            <a:cxnSpLocks/>
            <a:stCxn id="10" idx="0"/>
            <a:endCxn id="6" idx="2"/>
          </p:cNvCxnSpPr>
          <p:nvPr/>
        </p:nvCxnSpPr>
        <p:spPr>
          <a:xfrm flipV="1">
            <a:off x="4795914" y="4250073"/>
            <a:ext cx="20121" cy="87474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0" name="Rectangle 159">
            <a:extLst>
              <a:ext uri="{FF2B5EF4-FFF2-40B4-BE49-F238E27FC236}">
                <a16:creationId xmlns:a16="http://schemas.microsoft.com/office/drawing/2014/main" id="{500E5B37-89CA-47F3-88A0-21848316D7E8}"/>
              </a:ext>
            </a:extLst>
          </p:cNvPr>
          <p:cNvSpPr/>
          <p:nvPr/>
        </p:nvSpPr>
        <p:spPr>
          <a:xfrm>
            <a:off x="9568212" y="3349572"/>
            <a:ext cx="1791441" cy="832350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enorite" panose="00000500000000000000" pitchFamily="2" charset="0"/>
              </a:rPr>
              <a:t>Polling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E781856-A5D6-449E-BA96-2C1D292736FC}"/>
              </a:ext>
            </a:extLst>
          </p:cNvPr>
          <p:cNvCxnSpPr>
            <a:stCxn id="7" idx="2"/>
            <a:endCxn id="160" idx="0"/>
          </p:cNvCxnSpPr>
          <p:nvPr/>
        </p:nvCxnSpPr>
        <p:spPr>
          <a:xfrm>
            <a:off x="10463933" y="2956947"/>
            <a:ext cx="0" cy="39262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>
            <a:extLst>
              <a:ext uri="{FF2B5EF4-FFF2-40B4-BE49-F238E27FC236}">
                <a16:creationId xmlns:a16="http://schemas.microsoft.com/office/drawing/2014/main" id="{3CCD95E7-7FC5-4F8A-A3E8-DD8462864C67}"/>
              </a:ext>
            </a:extLst>
          </p:cNvPr>
          <p:cNvCxnSpPr>
            <a:cxnSpLocks/>
            <a:endCxn id="8" idx="0"/>
          </p:cNvCxnSpPr>
          <p:nvPr/>
        </p:nvCxnSpPr>
        <p:spPr>
          <a:xfrm flipH="1">
            <a:off x="10466811" y="4104067"/>
            <a:ext cx="4987" cy="443086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>
            <a:extLst>
              <a:ext uri="{FF2B5EF4-FFF2-40B4-BE49-F238E27FC236}">
                <a16:creationId xmlns:a16="http://schemas.microsoft.com/office/drawing/2014/main" id="{54E7BC64-6DC0-44D0-9762-629C2A1DAE16}"/>
              </a:ext>
            </a:extLst>
          </p:cNvPr>
          <p:cNvCxnSpPr>
            <a:cxnSpLocks/>
          </p:cNvCxnSpPr>
          <p:nvPr/>
        </p:nvCxnSpPr>
        <p:spPr>
          <a:xfrm>
            <a:off x="10451330" y="5295647"/>
            <a:ext cx="0" cy="451392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F0923F69-6F09-4D0C-9B47-48C6F128D3FB}"/>
              </a:ext>
            </a:extLst>
          </p:cNvPr>
          <p:cNvSpPr txBox="1"/>
          <p:nvPr/>
        </p:nvSpPr>
        <p:spPr>
          <a:xfrm>
            <a:off x="6271939" y="2284938"/>
            <a:ext cx="1060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enorite" panose="00000500000000000000" pitchFamily="2" charset="0"/>
              </a:rPr>
              <a:t>YES</a:t>
            </a: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41430091-C539-4EEF-A478-607717D80B60}"/>
              </a:ext>
            </a:extLst>
          </p:cNvPr>
          <p:cNvSpPr txBox="1"/>
          <p:nvPr/>
        </p:nvSpPr>
        <p:spPr>
          <a:xfrm rot="16200000">
            <a:off x="4309650" y="2325879"/>
            <a:ext cx="685077" cy="367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enorite" panose="00000500000000000000" pitchFamily="2" charset="0"/>
              </a:rPr>
              <a:t>NO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E5903B3-A23D-47FC-AB2B-6171927F6718}"/>
              </a:ext>
            </a:extLst>
          </p:cNvPr>
          <p:cNvSpPr/>
          <p:nvPr/>
        </p:nvSpPr>
        <p:spPr>
          <a:xfrm>
            <a:off x="9622678" y="5747039"/>
            <a:ext cx="1682508" cy="832350"/>
          </a:xfrm>
          <a:prstGeom prst="ellipse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latin typeface="Tenorite" panose="00000500000000000000" pitchFamily="2" charset="0"/>
              </a:rPr>
              <a:t>Exit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701A22C-36E4-63B2-3E6A-0E6713B4B935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10463933" y="1780829"/>
            <a:ext cx="7865" cy="343768"/>
          </a:xfrm>
          <a:prstGeom prst="line">
            <a:avLst/>
          </a:prstGeom>
          <a:ln w="41275">
            <a:solidFill>
              <a:schemeClr val="accent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3" name="Diamond 82">
            <a:extLst>
              <a:ext uri="{FF2B5EF4-FFF2-40B4-BE49-F238E27FC236}">
                <a16:creationId xmlns:a16="http://schemas.microsoft.com/office/drawing/2014/main" id="{360C57B5-41C8-3ADA-A1E3-9D6F465FC096}"/>
              </a:ext>
            </a:extLst>
          </p:cNvPr>
          <p:cNvSpPr/>
          <p:nvPr/>
        </p:nvSpPr>
        <p:spPr>
          <a:xfrm>
            <a:off x="6629277" y="3137100"/>
            <a:ext cx="2051080" cy="1028000"/>
          </a:xfrm>
          <a:prstGeom prst="diamond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Tenorite" panose="00000500000000000000" pitchFamily="2" charset="0"/>
              </a:rPr>
              <a:t>A</a:t>
            </a:r>
            <a:r>
              <a:rPr lang="en-IN" b="1" dirty="0" err="1">
                <a:latin typeface="Tenorite" panose="00000500000000000000" pitchFamily="2" charset="0"/>
              </a:rPr>
              <a:t>lready</a:t>
            </a:r>
            <a:r>
              <a:rPr lang="en-IN" b="1" dirty="0">
                <a:latin typeface="Tenorite" panose="00000500000000000000" pitchFamily="2" charset="0"/>
              </a:rPr>
              <a:t> Voted?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F9DFEA24-0C2F-AE41-6F46-8D466AFF1385}"/>
              </a:ext>
            </a:extLst>
          </p:cNvPr>
          <p:cNvCxnSpPr>
            <a:cxnSpLocks/>
          </p:cNvCxnSpPr>
          <p:nvPr/>
        </p:nvCxnSpPr>
        <p:spPr>
          <a:xfrm>
            <a:off x="6157320" y="3651100"/>
            <a:ext cx="469983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8" name="Connector: Elbow 117">
            <a:extLst>
              <a:ext uri="{FF2B5EF4-FFF2-40B4-BE49-F238E27FC236}">
                <a16:creationId xmlns:a16="http://schemas.microsoft.com/office/drawing/2014/main" id="{90A1D8CC-7D38-E834-0D38-CBF406969FE8}"/>
              </a:ext>
            </a:extLst>
          </p:cNvPr>
          <p:cNvCxnSpPr>
            <a:cxnSpLocks/>
            <a:stCxn id="83" idx="3"/>
            <a:endCxn id="7" idx="1"/>
          </p:cNvCxnSpPr>
          <p:nvPr/>
        </p:nvCxnSpPr>
        <p:spPr>
          <a:xfrm flipV="1">
            <a:off x="8680357" y="2540772"/>
            <a:ext cx="887855" cy="111032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37E6014D-9751-664D-8BA8-7CF8E1BF6F9D}"/>
              </a:ext>
            </a:extLst>
          </p:cNvPr>
          <p:cNvCxnSpPr>
            <a:cxnSpLocks/>
            <a:endCxn id="15" idx="2"/>
          </p:cNvCxnSpPr>
          <p:nvPr/>
        </p:nvCxnSpPr>
        <p:spPr>
          <a:xfrm flipV="1">
            <a:off x="1817009" y="1879064"/>
            <a:ext cx="2177566" cy="14030"/>
          </a:xfrm>
          <a:prstGeom prst="line">
            <a:avLst/>
          </a:prstGeom>
          <a:ln w="41275">
            <a:solidFill>
              <a:schemeClr val="accent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3" name="Straight Arrow Connector 162">
            <a:extLst>
              <a:ext uri="{FF2B5EF4-FFF2-40B4-BE49-F238E27FC236}">
                <a16:creationId xmlns:a16="http://schemas.microsoft.com/office/drawing/2014/main" id="{B8B9D0A1-4730-AC79-6221-0E20DD90514C}"/>
              </a:ext>
            </a:extLst>
          </p:cNvPr>
          <p:cNvCxnSpPr>
            <a:cxnSpLocks/>
          </p:cNvCxnSpPr>
          <p:nvPr/>
        </p:nvCxnSpPr>
        <p:spPr>
          <a:xfrm>
            <a:off x="1817009" y="1879064"/>
            <a:ext cx="0" cy="1455294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874F6EAC-E7D0-0FD6-28EF-327A24837086}"/>
              </a:ext>
            </a:extLst>
          </p:cNvPr>
          <p:cNvCxnSpPr>
            <a:cxnSpLocks/>
          </p:cNvCxnSpPr>
          <p:nvPr/>
        </p:nvCxnSpPr>
        <p:spPr>
          <a:xfrm flipH="1">
            <a:off x="5677083" y="1796927"/>
            <a:ext cx="4794715" cy="24015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5" name="TextBox 194">
            <a:extLst>
              <a:ext uri="{FF2B5EF4-FFF2-40B4-BE49-F238E27FC236}">
                <a16:creationId xmlns:a16="http://schemas.microsoft.com/office/drawing/2014/main" id="{F7CB66DC-EA08-B78D-F178-537D07451420}"/>
              </a:ext>
            </a:extLst>
          </p:cNvPr>
          <p:cNvSpPr txBox="1"/>
          <p:nvPr/>
        </p:nvSpPr>
        <p:spPr>
          <a:xfrm rot="16200000">
            <a:off x="8649960" y="2808180"/>
            <a:ext cx="685077" cy="367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enorite" panose="00000500000000000000" pitchFamily="2" charset="0"/>
              </a:rPr>
              <a:t>NO</a:t>
            </a:r>
          </a:p>
        </p:txBody>
      </p:sp>
      <p:cxnSp>
        <p:nvCxnSpPr>
          <p:cNvPr id="196" name="Straight Arrow Connector 195">
            <a:extLst>
              <a:ext uri="{FF2B5EF4-FFF2-40B4-BE49-F238E27FC236}">
                <a16:creationId xmlns:a16="http://schemas.microsoft.com/office/drawing/2014/main" id="{D29A5F0D-9E2E-74FF-DDEF-90CFC47B99A9}"/>
              </a:ext>
            </a:extLst>
          </p:cNvPr>
          <p:cNvCxnSpPr>
            <a:cxnSpLocks/>
            <a:endCxn id="15" idx="5"/>
          </p:cNvCxnSpPr>
          <p:nvPr/>
        </p:nvCxnSpPr>
        <p:spPr>
          <a:xfrm flipV="1">
            <a:off x="5430685" y="2173344"/>
            <a:ext cx="0" cy="433367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82C88E2A-2B3C-0AE6-70E7-DF64B866BA45}"/>
              </a:ext>
            </a:extLst>
          </p:cNvPr>
          <p:cNvCxnSpPr>
            <a:cxnSpLocks/>
            <a:endCxn id="83" idx="0"/>
          </p:cNvCxnSpPr>
          <p:nvPr/>
        </p:nvCxnSpPr>
        <p:spPr>
          <a:xfrm>
            <a:off x="7653016" y="2606711"/>
            <a:ext cx="1801" cy="530389"/>
          </a:xfrm>
          <a:prstGeom prst="line">
            <a:avLst/>
          </a:prstGeom>
          <a:ln w="41275">
            <a:solidFill>
              <a:schemeClr val="accent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4C9104DB-DFF1-F3B4-9AE8-BE3CDCC4C999}"/>
              </a:ext>
            </a:extLst>
          </p:cNvPr>
          <p:cNvCxnSpPr>
            <a:cxnSpLocks/>
          </p:cNvCxnSpPr>
          <p:nvPr/>
        </p:nvCxnSpPr>
        <p:spPr>
          <a:xfrm>
            <a:off x="5430685" y="2606711"/>
            <a:ext cx="2222331" cy="0"/>
          </a:xfrm>
          <a:prstGeom prst="line">
            <a:avLst/>
          </a:prstGeom>
          <a:ln w="41275">
            <a:solidFill>
              <a:schemeClr val="accent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4" name="TextBox 223">
            <a:extLst>
              <a:ext uri="{FF2B5EF4-FFF2-40B4-BE49-F238E27FC236}">
                <a16:creationId xmlns:a16="http://schemas.microsoft.com/office/drawing/2014/main" id="{87496326-2AF6-45BE-CF59-53F847461795}"/>
              </a:ext>
            </a:extLst>
          </p:cNvPr>
          <p:cNvSpPr txBox="1"/>
          <p:nvPr/>
        </p:nvSpPr>
        <p:spPr>
          <a:xfrm>
            <a:off x="6106452" y="3307860"/>
            <a:ext cx="1060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enorite" panose="00000500000000000000" pitchFamily="2" charset="0"/>
              </a:rPr>
              <a:t>YES</a:t>
            </a:r>
          </a:p>
        </p:txBody>
      </p: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B57DAC65-A9EC-0252-F08D-889B60F5BF6E}"/>
              </a:ext>
            </a:extLst>
          </p:cNvPr>
          <p:cNvCxnSpPr>
            <a:cxnSpLocks/>
            <a:endCxn id="83" idx="2"/>
          </p:cNvCxnSpPr>
          <p:nvPr/>
        </p:nvCxnSpPr>
        <p:spPr>
          <a:xfrm flipH="1" flipV="1">
            <a:off x="7654817" y="4165100"/>
            <a:ext cx="21030" cy="1522858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946938B5-353E-5469-83AF-9AC984D99C91}"/>
              </a:ext>
            </a:extLst>
          </p:cNvPr>
          <p:cNvCxnSpPr>
            <a:cxnSpLocks/>
          </p:cNvCxnSpPr>
          <p:nvPr/>
        </p:nvCxnSpPr>
        <p:spPr>
          <a:xfrm>
            <a:off x="5977558" y="5687958"/>
            <a:ext cx="1698289" cy="0"/>
          </a:xfrm>
          <a:prstGeom prst="line">
            <a:avLst/>
          </a:prstGeom>
          <a:ln w="41275">
            <a:solidFill>
              <a:schemeClr val="accent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3" name="TextBox 232">
            <a:extLst>
              <a:ext uri="{FF2B5EF4-FFF2-40B4-BE49-F238E27FC236}">
                <a16:creationId xmlns:a16="http://schemas.microsoft.com/office/drawing/2014/main" id="{58A64567-FA9F-F8C4-AB89-5168523DE16D}"/>
              </a:ext>
            </a:extLst>
          </p:cNvPr>
          <p:cNvSpPr txBox="1"/>
          <p:nvPr/>
        </p:nvSpPr>
        <p:spPr>
          <a:xfrm>
            <a:off x="10494010" y="2965026"/>
            <a:ext cx="1060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enorite" panose="00000500000000000000" pitchFamily="2" charset="0"/>
              </a:rPr>
              <a:t>YES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78EB3575-E9C4-5AEF-4DEB-CF5BE2A4B811}"/>
              </a:ext>
            </a:extLst>
          </p:cNvPr>
          <p:cNvSpPr txBox="1"/>
          <p:nvPr/>
        </p:nvSpPr>
        <p:spPr>
          <a:xfrm>
            <a:off x="7696966" y="1466470"/>
            <a:ext cx="685077" cy="367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latin typeface="Tenorite" panose="00000500000000000000" pitchFamily="2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3628794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5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2E8CFE-FE25-4BC3-B2BA-5A99CE27F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D7C4C-4352-43EB-B834-B61E117B79EE}" type="datetime1">
              <a:rPr lang="en-US" smtClean="0"/>
              <a:t>8/9/2022</a:t>
            </a:fld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F3A1255-0B46-4286-AC5F-DE07BFF4EB03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2"/>
          <a:srcRect l="12298"/>
          <a:stretch/>
        </p:blipFill>
        <p:spPr>
          <a:xfrm>
            <a:off x="1133625" y="1694686"/>
            <a:ext cx="9924749" cy="4572949"/>
          </a:xfr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7A20D-799E-4AE4-B7E8-553461398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01989-E594-4C45-8441-B44C8BC4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8109261-42DA-44DB-9C5F-95FF5B0E7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7225" y="858517"/>
            <a:ext cx="4607268" cy="469476"/>
          </a:xfrm>
        </p:spPr>
        <p:txBody>
          <a:bodyPr/>
          <a:lstStyle/>
          <a:p>
            <a:r>
              <a:rPr lang="en-IN" sz="3600" b="1" dirty="0"/>
              <a:t>Circuit Diagram</a:t>
            </a:r>
          </a:p>
        </p:txBody>
      </p:sp>
    </p:spTree>
    <p:extLst>
      <p:ext uri="{BB962C8B-B14F-4D97-AF65-F5344CB8AC3E}">
        <p14:creationId xmlns:p14="http://schemas.microsoft.com/office/powerpoint/2010/main" val="22971669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5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2E8CFE-FE25-4BC3-B2BA-5A99CE27F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03C907-973B-4B40-9A76-7D8E55E4AF27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7A20D-799E-4AE4-B7E8-553461398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01989-E594-4C45-8441-B44C8BC4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8109261-42DA-44DB-9C5F-95FF5B0E7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6224" y="1285307"/>
            <a:ext cx="2673723" cy="501726"/>
          </a:xfrm>
        </p:spPr>
        <p:txBody>
          <a:bodyPr/>
          <a:lstStyle/>
          <a:p>
            <a:r>
              <a:rPr lang="en-IN" sz="3600" b="1" dirty="0"/>
              <a:t>Circuit </a:t>
            </a:r>
            <a:br>
              <a:rPr lang="en-IN" sz="3600" b="1" dirty="0"/>
            </a:br>
            <a:r>
              <a:rPr lang="en-IN" sz="3600" b="1" dirty="0"/>
              <a:t>Diagram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F5765C6-BB6B-4D99-982C-0ED988908C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10" r="6834" b="5113"/>
          <a:stretch/>
        </p:blipFill>
        <p:spPr>
          <a:xfrm>
            <a:off x="3227569" y="450320"/>
            <a:ext cx="8577200" cy="57504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43552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9498E64-6451-4E0A-BE2B-4D44D7FC4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8617"/>
            <a:ext cx="8723050" cy="739463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z="3600" b="1" dirty="0"/>
              <a:t>Hardware and Software Tools:</a:t>
            </a:r>
            <a:endParaRPr lang="en-US" sz="3600" b="1" noProof="0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544C4064-B69B-4ECE-8110-639CB21C9067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17112" y="1713389"/>
            <a:ext cx="5348177" cy="4012708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300"/>
              </a:spcAft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Hardware used: </a:t>
            </a:r>
          </a:p>
          <a:p>
            <a:pPr marL="971550" lvl="1" indent="-285750">
              <a:lnSpc>
                <a:spcPct val="107000"/>
              </a:lnSpc>
              <a:spcAft>
                <a:spcPts val="300"/>
              </a:spcAft>
            </a:pPr>
            <a:r>
              <a:rPr lang="en-IN" sz="1800" b="1" dirty="0"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Microcontroller: </a:t>
            </a:r>
            <a:r>
              <a:rPr lang="en-IN" sz="1800" b="0" dirty="0"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Arduino Uno</a:t>
            </a:r>
          </a:p>
          <a:p>
            <a:pPr marL="971550" lvl="1" indent="-285750">
              <a:lnSpc>
                <a:spcPct val="107000"/>
              </a:lnSpc>
              <a:spcAft>
                <a:spcPts val="300"/>
              </a:spcAft>
            </a:pPr>
            <a:r>
              <a:rPr lang="en-IN" sz="1800" b="0" dirty="0"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Fingerprint Module (</a:t>
            </a:r>
            <a:r>
              <a:rPr lang="en-IN" sz="1800" b="1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R307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971550" lvl="1" indent="-285750" algn="just">
              <a:lnSpc>
                <a:spcPct val="107000"/>
              </a:lnSpc>
              <a:spcAft>
                <a:spcPts val="300"/>
              </a:spcAft>
            </a:pP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800" b="1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16x2 LCD Display 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IN" sz="180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WH1602B1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) </a:t>
            </a:r>
          </a:p>
          <a:p>
            <a:pPr marL="971550" lvl="1" indent="-285750" algn="just">
              <a:lnSpc>
                <a:spcPct val="107000"/>
              </a:lnSpc>
              <a:spcAft>
                <a:spcPts val="300"/>
              </a:spcAft>
            </a:pPr>
            <a:r>
              <a:rPr lang="en-IN" sz="180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GSM Module</a:t>
            </a:r>
            <a:endParaRPr lang="en-IN" sz="1800" b="0" dirty="0">
              <a:effectLst/>
              <a:latin typeface="Tenorite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971550" lvl="1" indent="-285750" algn="just">
              <a:lnSpc>
                <a:spcPct val="107000"/>
              </a:lnSpc>
              <a:spcAft>
                <a:spcPts val="300"/>
              </a:spcAft>
            </a:pP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LEDs </a:t>
            </a:r>
          </a:p>
          <a:p>
            <a:pPr marL="971550" lvl="1" indent="-285750" algn="just">
              <a:lnSpc>
                <a:spcPct val="107000"/>
              </a:lnSpc>
              <a:spcAft>
                <a:spcPts val="300"/>
              </a:spcAft>
            </a:pP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Push Bu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Cambria" panose="02040503050406030204" pitchFamily="18" charset="0"/>
              </a:rPr>
              <a:t>tt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ons </a:t>
            </a:r>
          </a:p>
          <a:p>
            <a:pPr marL="971550" lvl="1" indent="-285750" algn="just">
              <a:lnSpc>
                <a:spcPct val="107000"/>
              </a:lnSpc>
              <a:spcAft>
                <a:spcPts val="300"/>
              </a:spcAft>
            </a:pP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On/Off Switch </a:t>
            </a:r>
          </a:p>
          <a:p>
            <a:pPr marL="971550" lvl="1" indent="-285750" algn="just">
              <a:lnSpc>
                <a:spcPct val="107000"/>
              </a:lnSpc>
              <a:spcAft>
                <a:spcPts val="300"/>
              </a:spcAft>
            </a:pP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Piezo Speaker/Buzzer (KPX-G1203UB) </a:t>
            </a:r>
          </a:p>
          <a:p>
            <a:pPr marL="971550" lvl="1" indent="-285750" algn="just">
              <a:lnSpc>
                <a:spcPct val="107000"/>
              </a:lnSpc>
              <a:spcAft>
                <a:spcPts val="300"/>
              </a:spcAft>
            </a:pP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Wires and 9V Batteries </a:t>
            </a:r>
          </a:p>
          <a:p>
            <a:pPr marL="971550" lvl="1" indent="-285750" algn="just">
              <a:lnSpc>
                <a:spcPct val="107000"/>
              </a:lnSpc>
              <a:spcAft>
                <a:spcPts val="300"/>
              </a:spcAft>
            </a:pP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Resistors (220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Book Antiqua" panose="02040602050305030304" pitchFamily="18" charset="0"/>
              </a:rPr>
              <a:t>Ω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pull down, 1k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Book Antiqua" panose="02040602050305030304" pitchFamily="18" charset="0"/>
              </a:rPr>
              <a:t>Ω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pull up) </a:t>
            </a:r>
            <a:endParaRPr lang="en-IN" sz="1800" dirty="0">
              <a:latin typeface="Tenorite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07000"/>
              </a:lnSpc>
              <a:spcAft>
                <a:spcPts val="300"/>
              </a:spcAft>
              <a:buFont typeface="Wingdings" panose="05000000000000000000" pitchFamily="2" charset="2"/>
              <a:buChar char="Ø"/>
            </a:pPr>
            <a:endParaRPr lang="en-IN" sz="1800" dirty="0">
              <a:latin typeface="Tenorite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FA525C-AEDE-43EA-858A-37E4183E0F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17D5D86A-845B-4380-B879-2C06196F2C5B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02CEE3-4E08-4106-AC43-0E32E79CA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19230" y="6356350"/>
            <a:ext cx="3152912" cy="365125"/>
          </a:xfrm>
        </p:spPr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B74012-3B10-4CDC-9117-E08BA2B17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0344" y="6356350"/>
            <a:ext cx="843455" cy="365125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Content Placeholder 18">
            <a:extLst>
              <a:ext uri="{FF2B5EF4-FFF2-40B4-BE49-F238E27FC236}">
                <a16:creationId xmlns:a16="http://schemas.microsoft.com/office/drawing/2014/main" id="{21FDCDB2-8BB8-4500-BFDA-A55CC93842D5}"/>
              </a:ext>
            </a:extLst>
          </p:cNvPr>
          <p:cNvSpPr txBox="1">
            <a:spLocks/>
          </p:cNvSpPr>
          <p:nvPr/>
        </p:nvSpPr>
        <p:spPr>
          <a:xfrm>
            <a:off x="6820330" y="1713389"/>
            <a:ext cx="4533469" cy="401270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400" kern="1200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7000"/>
              </a:lnSpc>
              <a:spcAft>
                <a:spcPts val="300"/>
              </a:spcAft>
            </a:pPr>
            <a:r>
              <a:rPr lang="en-IN" sz="2400" b="1" dirty="0">
                <a:solidFill>
                  <a:schemeClr val="accent1">
                    <a:lumMod val="75000"/>
                  </a:schemeClr>
                </a:solidFill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Software used: </a:t>
            </a:r>
          </a:p>
          <a:p>
            <a:pPr marL="971550" lvl="1" indent="-285750">
              <a:lnSpc>
                <a:spcPct val="107000"/>
              </a:lnSpc>
              <a:spcAft>
                <a:spcPts val="300"/>
              </a:spcAft>
            </a:pPr>
            <a:r>
              <a:rPr lang="en-IN" sz="1800" dirty="0"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IDE/Toolchain: </a:t>
            </a:r>
            <a:r>
              <a:rPr lang="en-IN" sz="1800" b="1" dirty="0"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Arduino IDE</a:t>
            </a:r>
          </a:p>
          <a:p>
            <a:pPr marL="971550" lvl="1" indent="-285750">
              <a:lnSpc>
                <a:spcPct val="107000"/>
              </a:lnSpc>
              <a:spcAft>
                <a:spcPts val="300"/>
              </a:spcAft>
            </a:pPr>
            <a:r>
              <a:rPr lang="en-IN" sz="1800" dirty="0"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Programming Language: </a:t>
            </a:r>
            <a:r>
              <a:rPr lang="en-IN" sz="1800" b="1" dirty="0"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Embedded C</a:t>
            </a:r>
          </a:p>
          <a:p>
            <a:pPr marL="971550" lvl="1" indent="-285750">
              <a:lnSpc>
                <a:spcPct val="107000"/>
              </a:lnSpc>
              <a:spcAft>
                <a:spcPts val="300"/>
              </a:spcAft>
            </a:pPr>
            <a:r>
              <a:rPr lang="en-IN" sz="1800" dirty="0"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Circuit Diagram Creator: </a:t>
            </a:r>
            <a:r>
              <a:rPr lang="en-IN" sz="1800" b="1" dirty="0" err="1"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TinkerCAD</a:t>
            </a:r>
            <a:endParaRPr lang="en-IN" sz="1800" b="1" dirty="0">
              <a:latin typeface="Tenorite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ZA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037267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64FD851-4FE6-435B-B061-0558AE84EC75}"/>
              </a:ext>
            </a:extLst>
          </p:cNvPr>
          <p:cNvSpPr txBox="1"/>
          <p:nvPr/>
        </p:nvSpPr>
        <p:spPr>
          <a:xfrm>
            <a:off x="0" y="592130"/>
            <a:ext cx="30783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en-US" sz="3600" b="1" dirty="0">
                <a:latin typeface="+mj-lt"/>
              </a:rPr>
              <a:t>Results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946A77-01B8-411F-AC5B-741443ECAC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496" y="1396384"/>
            <a:ext cx="6084903" cy="45665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F782CA6-A1F5-4010-9010-5ED148AC3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3726" y="721535"/>
            <a:ext cx="3947605" cy="52601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602095-7854-42E2-9349-F581BBE76CEA}"/>
              </a:ext>
            </a:extLst>
          </p:cNvPr>
          <p:cNvSpPr txBox="1"/>
          <p:nvPr/>
        </p:nvSpPr>
        <p:spPr>
          <a:xfrm>
            <a:off x="668322" y="6120838"/>
            <a:ext cx="10342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enorite" panose="00000500000000000000" pitchFamily="2" charset="0"/>
              </a:rPr>
              <a:t>Figure, (a).</a:t>
            </a:r>
            <a:r>
              <a:rPr lang="en-IN" sz="1600" b="1" dirty="0">
                <a:latin typeface="Tenorite" panose="00000500000000000000" pitchFamily="2" charset="0"/>
              </a:rPr>
              <a:t>Enrolment of the user by recording the data base of fingerprints with IDs. (b). Registering mobile number using the keypad for the database.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5E08D737-B144-446E-94CF-065EDF9A6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ABB06E-E1FA-49E0-A924-2CFF3BEBFFF5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EAB948FE-51BF-46A5-8BCF-F79DAE681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9034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64FD851-4FE6-435B-B061-0558AE84EC75}"/>
              </a:ext>
            </a:extLst>
          </p:cNvPr>
          <p:cNvSpPr txBox="1"/>
          <p:nvPr/>
        </p:nvSpPr>
        <p:spPr>
          <a:xfrm>
            <a:off x="0" y="519409"/>
            <a:ext cx="30783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en-US" sz="3600" b="1" dirty="0">
                <a:latin typeface="+mj-lt"/>
              </a:rPr>
              <a:t>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48B0E1-FEA7-486A-955D-0D37A354B2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07254" y="1276380"/>
            <a:ext cx="5851000" cy="43909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93606D-A7E7-4EB1-B6DD-3685234B0E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37" b="30424"/>
          <a:stretch/>
        </p:blipFill>
        <p:spPr>
          <a:xfrm>
            <a:off x="7780169" y="519409"/>
            <a:ext cx="3587509" cy="515194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248A4F-E7C8-45E7-A753-402AE8D017D2}"/>
              </a:ext>
            </a:extLst>
          </p:cNvPr>
          <p:cNvSpPr txBox="1"/>
          <p:nvPr/>
        </p:nvSpPr>
        <p:spPr>
          <a:xfrm>
            <a:off x="1144572" y="5968438"/>
            <a:ext cx="10342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enorite" panose="00000500000000000000" pitchFamily="2" charset="0"/>
              </a:rPr>
              <a:t>Figure, </a:t>
            </a:r>
            <a:r>
              <a:rPr lang="en-IN" sz="1600" b="1" dirty="0">
                <a:latin typeface="Tenorite" panose="00000500000000000000" pitchFamily="2" charset="0"/>
              </a:rPr>
              <a:t>(a).  The OTP is required to be entered to cast the vote. (b) The OTP is received through the message on the Registered Mobile Number.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035D5-B2E3-4407-96D6-75271BF5D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AC03B-15FB-4E40-BC02-E6E3CD484D2D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058ED-F35B-4F34-AB15-0CFB074C8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642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64FD851-4FE6-435B-B061-0558AE84EC75}"/>
              </a:ext>
            </a:extLst>
          </p:cNvPr>
          <p:cNvSpPr txBox="1"/>
          <p:nvPr/>
        </p:nvSpPr>
        <p:spPr>
          <a:xfrm>
            <a:off x="0" y="519409"/>
            <a:ext cx="30783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/>
            <a:r>
              <a:rPr lang="en-US" altLang="en-US" sz="3600" b="1" dirty="0">
                <a:latin typeface="+mj-lt"/>
              </a:rPr>
              <a:t>Results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48B0E1-FEA7-486A-955D-0D37A354B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254" y="1276380"/>
            <a:ext cx="5851000" cy="43909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93606D-A7E7-4EB1-B6DD-3685234B0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412" y="720752"/>
            <a:ext cx="3712288" cy="494662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0248A4F-E7C8-45E7-A753-402AE8D017D2}"/>
              </a:ext>
            </a:extLst>
          </p:cNvPr>
          <p:cNvSpPr txBox="1"/>
          <p:nvPr/>
        </p:nvSpPr>
        <p:spPr>
          <a:xfrm>
            <a:off x="1144572" y="5968438"/>
            <a:ext cx="10342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enorite" panose="00000500000000000000" pitchFamily="2" charset="0"/>
              </a:rPr>
              <a:t>Figure, (a).</a:t>
            </a:r>
            <a:r>
              <a:rPr lang="en-IN" sz="1600" b="1" dirty="0">
                <a:latin typeface="Tenorite" panose="00000500000000000000" pitchFamily="2" charset="0"/>
              </a:rPr>
              <a:t>  The results are declared if the voting procedure was successfully completed. (b) The output in case the same user tries to vote more than once.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131E10-3270-4F59-AA20-49918B98A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81E07-9539-43F7-9666-A804E2CA42DC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74467-7005-465E-8ED5-84E21CA72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711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18195-B70C-4E2A-9CC7-26F46C7CC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77D18-336C-479E-A9F5-BC95AFA979DB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88277-FBF3-4CCA-9D13-05E81CE724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23279" y="1678731"/>
            <a:ext cx="10306974" cy="5042744"/>
          </a:xfrm>
        </p:spPr>
        <p:txBody>
          <a:bodyPr/>
          <a:lstStyle/>
          <a:p>
            <a:r>
              <a:rPr lang="en-IN" sz="1800" dirty="0">
                <a:latin typeface="Tenorite" panose="00000500000000000000" pitchFamily="2" charset="0"/>
              </a:rPr>
              <a:t>The applications of the Finger-print based Voting System are not limited to a specific field and can be used in multiple arrangements and scenarios: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800" dirty="0">
                <a:latin typeface="Tenorite" panose="00000500000000000000" pitchFamily="2" charset="0"/>
              </a:rPr>
              <a:t>The biometric voting system can be used for conducting safe and secure elections in </a:t>
            </a:r>
            <a:r>
              <a:rPr lang="en-IN" sz="1800" b="1" dirty="0">
                <a:latin typeface="Tenorite" panose="00000500000000000000" pitchFamily="2" charset="0"/>
              </a:rPr>
              <a:t>business organisations</a:t>
            </a:r>
            <a:r>
              <a:rPr lang="en-IN" sz="1800" dirty="0">
                <a:latin typeface="Tenorite" panose="00000500000000000000" pitchFamily="2" charset="0"/>
              </a:rPr>
              <a:t>, </a:t>
            </a:r>
            <a:r>
              <a:rPr lang="en-IN" sz="1800" b="1" dirty="0">
                <a:latin typeface="Tenorite" panose="00000500000000000000" pitchFamily="2" charset="0"/>
              </a:rPr>
              <a:t>schools</a:t>
            </a:r>
            <a:r>
              <a:rPr lang="en-IN" sz="1800" dirty="0">
                <a:latin typeface="Tenorite" panose="00000500000000000000" pitchFamily="2" charset="0"/>
              </a:rPr>
              <a:t> and </a:t>
            </a:r>
            <a:r>
              <a:rPr lang="en-IN" sz="1800" b="1" dirty="0">
                <a:latin typeface="Tenorite" panose="00000500000000000000" pitchFamily="2" charset="0"/>
              </a:rPr>
              <a:t>offices</a:t>
            </a:r>
            <a:r>
              <a:rPr lang="en-IN" sz="1800" dirty="0">
                <a:latin typeface="Tenorite" panose="00000500000000000000" pitchFamily="2" charset="0"/>
              </a:rPr>
              <a:t>, etc.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sz="1800" dirty="0">
                <a:latin typeface="Tenorite" panose="00000500000000000000" pitchFamily="2" charset="0"/>
              </a:rPr>
              <a:t>It can be used to conduct all regional and ‘</a:t>
            </a:r>
            <a:r>
              <a:rPr lang="en-IN" sz="1800" b="1" dirty="0">
                <a:latin typeface="Tenorite" panose="00000500000000000000" pitchFamily="2" charset="0"/>
              </a:rPr>
              <a:t>panchayat</a:t>
            </a:r>
            <a:r>
              <a:rPr lang="en-IN" sz="1800" dirty="0">
                <a:latin typeface="Tenorite" panose="00000500000000000000" pitchFamily="2" charset="0"/>
              </a:rPr>
              <a:t>’ elections within a </a:t>
            </a:r>
            <a:r>
              <a:rPr lang="en-IN" sz="1800" b="1" dirty="0">
                <a:latin typeface="Tenorite" panose="00000500000000000000" pitchFamily="2" charset="0"/>
              </a:rPr>
              <a:t>village</a:t>
            </a:r>
            <a:r>
              <a:rPr lang="en-IN" sz="1800" dirty="0">
                <a:latin typeface="Tenorite" panose="00000500000000000000" pitchFamily="2" charset="0"/>
              </a:rPr>
              <a:t> or ‘</a:t>
            </a:r>
            <a:r>
              <a:rPr lang="en-IN" sz="1800" b="1" dirty="0">
                <a:latin typeface="Tenorite" panose="00000500000000000000" pitchFamily="2" charset="0"/>
              </a:rPr>
              <a:t>taluka</a:t>
            </a:r>
            <a:r>
              <a:rPr lang="en-IN" sz="1800" dirty="0">
                <a:latin typeface="Tenorite" panose="00000500000000000000" pitchFamily="2" charset="0"/>
              </a:rPr>
              <a:t>’.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latin typeface="Tenorite" panose="00000500000000000000" pitchFamily="2" charset="0"/>
              </a:rPr>
              <a:t>Fast track voting which could be used </a:t>
            </a:r>
            <a:r>
              <a:rPr lang="en-US" sz="1800" b="1" dirty="0">
                <a:latin typeface="Tenorite" panose="00000500000000000000" pitchFamily="2" charset="0"/>
              </a:rPr>
              <a:t>in small scale elections</a:t>
            </a:r>
            <a:r>
              <a:rPr lang="en-US" sz="1800" dirty="0">
                <a:latin typeface="Tenorite" panose="00000500000000000000" pitchFamily="2" charset="0"/>
              </a:rPr>
              <a:t>, like resident welfare association and other society level elections, where results are required to be instantaneously announced.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latin typeface="Tenorite" panose="00000500000000000000" pitchFamily="2" charset="0"/>
              </a:rPr>
              <a:t>It could also be used to conduct </a:t>
            </a:r>
            <a:r>
              <a:rPr lang="en-US" sz="1800" b="1" dirty="0">
                <a:latin typeface="Tenorite" panose="00000500000000000000" pitchFamily="2" charset="0"/>
              </a:rPr>
              <a:t>opinion polls</a:t>
            </a:r>
            <a:r>
              <a:rPr lang="en-US" sz="1800" dirty="0">
                <a:latin typeface="Tenorite" panose="00000500000000000000" pitchFamily="2" charset="0"/>
              </a:rPr>
              <a:t> during </a:t>
            </a:r>
            <a:r>
              <a:rPr lang="en-US" sz="1800" b="1" dirty="0">
                <a:latin typeface="Tenorite" panose="00000500000000000000" pitchFamily="2" charset="0"/>
              </a:rPr>
              <a:t>annual shareholders meeting</a:t>
            </a:r>
            <a:r>
              <a:rPr lang="en-US" sz="1800" dirty="0">
                <a:latin typeface="Tenorite" panose="00000500000000000000" pitchFamily="2" charset="0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latin typeface="Tenorite" panose="00000500000000000000" pitchFamily="2" charset="0"/>
              </a:rPr>
              <a:t>It could also be used to conduct </a:t>
            </a:r>
            <a:r>
              <a:rPr lang="en-US" sz="1800" i="1" dirty="0">
                <a:latin typeface="Tenorite" panose="00000500000000000000" pitchFamily="2" charset="0"/>
              </a:rPr>
              <a:t>general assembly elections</a:t>
            </a:r>
            <a:r>
              <a:rPr lang="en-US" sz="1800" dirty="0">
                <a:latin typeface="Tenorite" panose="00000500000000000000" pitchFamily="2" charset="0"/>
              </a:rPr>
              <a:t> where number of candidates are less, on a small scale basis.</a:t>
            </a:r>
            <a:endParaRPr lang="en-IN" sz="1800" dirty="0">
              <a:latin typeface="Tenorite" panose="00000500000000000000" pitchFamily="2" charset="0"/>
            </a:endParaRPr>
          </a:p>
          <a:p>
            <a:endParaRPr lang="en-IN" sz="1800" dirty="0">
              <a:latin typeface="Tenorite" panose="00000500000000000000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FFB3E-3A9E-4667-9B39-8C00CA91B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AFA9-3C84-40E6-9E97-667682AF9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3850BF7-2781-4E03-8283-6B060F13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279" y="797228"/>
            <a:ext cx="11670437" cy="677320"/>
          </a:xfrm>
        </p:spPr>
        <p:txBody>
          <a:bodyPr/>
          <a:lstStyle/>
          <a:p>
            <a:r>
              <a:rPr lang="en-US" sz="3600" b="1" dirty="0"/>
              <a:t>Applications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2469238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18195-B70C-4E2A-9CC7-26F46C7CC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39909-ECE7-4883-85A5-009EF20586F8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88277-FBF3-4CCA-9D13-05E81CE724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23279" y="1678731"/>
            <a:ext cx="5595951" cy="5042744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800" b="1" dirty="0">
                <a:latin typeface="Tenorite" panose="00000500000000000000" pitchFamily="2" charset="0"/>
              </a:rPr>
              <a:t>Secure: </a:t>
            </a:r>
            <a:r>
              <a:rPr lang="en-IN" sz="1800" dirty="0">
                <a:latin typeface="Tenorite" panose="00000500000000000000" pitchFamily="2" charset="0"/>
              </a:rPr>
              <a:t>This voting system ensures security as it provides two-step verification by using biometric at first level and then verification by sending OTP to the user and verifying the OTP. 					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800" b="1" dirty="0">
                <a:latin typeface="Tenorite" panose="00000500000000000000" pitchFamily="2" charset="0"/>
              </a:rPr>
              <a:t>Accurate: </a:t>
            </a:r>
            <a:r>
              <a:rPr lang="en-IN" sz="1800" dirty="0">
                <a:latin typeface="Tenorite" panose="00000500000000000000" pitchFamily="2" charset="0"/>
              </a:rPr>
              <a:t>The voting system ensures accuracy by ensuring that no miscounting takes place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800" b="1" dirty="0">
                <a:latin typeface="Tenorite" panose="00000500000000000000" pitchFamily="2" charset="0"/>
              </a:rPr>
              <a:t>Quick: </a:t>
            </a:r>
            <a:r>
              <a:rPr lang="en-IN" sz="1800" dirty="0">
                <a:latin typeface="Tenorite" panose="00000500000000000000" pitchFamily="2" charset="0"/>
              </a:rPr>
              <a:t>The turnover time per voter is reduced per voter is reduced to a considerable extent.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800" b="1" dirty="0">
                <a:latin typeface="Tenorite" panose="00000500000000000000" pitchFamily="2" charset="0"/>
              </a:rPr>
              <a:t>Simple: </a:t>
            </a:r>
            <a:r>
              <a:rPr lang="en-IN" sz="1800" dirty="0">
                <a:latin typeface="Tenorite" panose="00000500000000000000" pitchFamily="2" charset="0"/>
              </a:rPr>
              <a:t>There are lesser and simpler steps that are required in the process rather than complex structures pre available for such electronic voting.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IN" sz="1800" dirty="0">
              <a:latin typeface="Tenorite" panose="00000500000000000000" pitchFamily="2" charset="0"/>
            </a:endParaRPr>
          </a:p>
          <a:p>
            <a:pPr algn="just"/>
            <a:endParaRPr lang="en-IN" sz="1800" dirty="0">
              <a:latin typeface="Tenorite" panose="00000500000000000000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FFB3E-3A9E-4667-9B39-8C00CA91B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AFA9-3C84-40E6-9E97-667682AF9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3850BF7-2781-4E03-8283-6B060F13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8347"/>
            <a:ext cx="11670437" cy="677320"/>
          </a:xfrm>
        </p:spPr>
        <p:txBody>
          <a:bodyPr/>
          <a:lstStyle/>
          <a:p>
            <a:r>
              <a:rPr lang="en-US" sz="3600" b="1" dirty="0"/>
              <a:t> Advantages</a:t>
            </a:r>
            <a:endParaRPr lang="en-IN" sz="3600" b="1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55327B6-5EA9-4E21-A3C3-4734CF5DE98D}"/>
              </a:ext>
            </a:extLst>
          </p:cNvPr>
          <p:cNvSpPr txBox="1">
            <a:spLocks/>
          </p:cNvSpPr>
          <p:nvPr/>
        </p:nvSpPr>
        <p:spPr>
          <a:xfrm>
            <a:off x="6810654" y="1678731"/>
            <a:ext cx="4543145" cy="5042744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400" kern="1200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800" b="1" dirty="0">
                <a:latin typeface="Tenorite" panose="00000500000000000000" pitchFamily="2" charset="0"/>
              </a:rPr>
              <a:t>Less Manpower: </a:t>
            </a:r>
            <a:r>
              <a:rPr lang="en-IN" sz="1800" dirty="0">
                <a:latin typeface="Tenorite" panose="00000500000000000000" pitchFamily="2" charset="0"/>
              </a:rPr>
              <a:t>The manpower and resources required to conduct the elections reduce to considerable extent.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800" b="1" dirty="0">
                <a:latin typeface="Tenorite" panose="00000500000000000000" pitchFamily="2" charset="0"/>
              </a:rPr>
              <a:t>Counting Time Reduction: </a:t>
            </a:r>
            <a:r>
              <a:rPr lang="en-IN" sz="1800" dirty="0">
                <a:latin typeface="Tenorite" panose="00000500000000000000" pitchFamily="2" charset="0"/>
              </a:rPr>
              <a:t>The counting time reduces to a considerable extent, as the machine counts the votes faster than in paper ballot system.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IN" sz="1800" b="1" dirty="0">
                <a:latin typeface="Tenorite" panose="00000500000000000000" pitchFamily="2" charset="0"/>
              </a:rPr>
              <a:t>Ease of Transportation: </a:t>
            </a:r>
            <a:r>
              <a:rPr lang="en-IN" sz="1800" dirty="0">
                <a:latin typeface="Tenorite" panose="00000500000000000000" pitchFamily="2" charset="0"/>
              </a:rPr>
              <a:t>The system is small and mobile enough to reduce the commute hassle.</a:t>
            </a:r>
            <a:endParaRPr lang="en-IN" sz="1800" b="1" dirty="0">
              <a:latin typeface="Tenorite" panose="00000500000000000000" pitchFamily="2" charset="0"/>
            </a:endParaRPr>
          </a:p>
          <a:p>
            <a:pPr algn="just"/>
            <a:endParaRPr lang="en-IN" sz="1800" dirty="0">
              <a:latin typeface="Tenorite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436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7B7E5B3-F6B1-4A5C-A942-9728FEC57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177" y="631627"/>
            <a:ext cx="10915645" cy="558819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1C0FA35-FBFE-4B23-B0D5-ECBC4C9053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389360" y="0"/>
            <a:ext cx="0" cy="171338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9B2324E-969D-4802-8BB3-E6EC3E221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242" y="1321299"/>
            <a:ext cx="5362575" cy="495691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altLang="en-US" sz="3600" b="1" dirty="0"/>
              <a:t>Overview</a:t>
            </a:r>
            <a:endParaRPr lang="en-US" sz="3600" b="1" noProof="0" dirty="0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29909120-B013-4872-BAFC-11D63AAABDD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675242" y="2051170"/>
            <a:ext cx="8347647" cy="3577273"/>
          </a:xfrm>
        </p:spPr>
        <p:txBody>
          <a:bodyPr/>
          <a:lstStyle/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Introduction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Problem Statement &amp; Objectives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Literature Review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Methodology adopted with Block-Diagrams &amp; Flow- Charts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H</a:t>
            </a:r>
            <a:r>
              <a:rPr lang="en-US" altLang="en-US" sz="1800" spc="0" dirty="0" err="1">
                <a:solidFill>
                  <a:schemeClr val="bg2">
                    <a:lumMod val="25000"/>
                  </a:schemeClr>
                </a:solidFill>
                <a:latin typeface="Tenorite" panose="00000500000000000000" pitchFamily="2" charset="0"/>
                <a:cs typeface="Times New Roman" panose="02020603050405020304" pitchFamily="18" charset="0"/>
              </a:rPr>
              <a:t>ardware</a:t>
            </a: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 and S</a:t>
            </a:r>
            <a:r>
              <a:rPr lang="en-US" altLang="en-US" sz="1800" spc="0" dirty="0" err="1">
                <a:solidFill>
                  <a:schemeClr val="bg2">
                    <a:lumMod val="25000"/>
                  </a:schemeClr>
                </a:solidFill>
                <a:latin typeface="Tenorite" panose="00000500000000000000" pitchFamily="2" charset="0"/>
                <a:cs typeface="Times New Roman" panose="02020603050405020304" pitchFamily="18" charset="0"/>
              </a:rPr>
              <a:t>oftware</a:t>
            </a: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 tools used 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Results 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lang="en-US" altLang="en-US" sz="1800" spc="0" dirty="0">
                <a:solidFill>
                  <a:schemeClr val="bg2">
                    <a:lumMod val="25000"/>
                  </a:schemeClr>
                </a:solidFill>
                <a:latin typeface="Tenorite" panose="00000500000000000000" pitchFamily="2" charset="0"/>
                <a:cs typeface="Times New Roman" panose="02020603050405020304" pitchFamily="18" charset="0"/>
              </a:rPr>
              <a:t>Applications, Advantages, Outcome and Limitations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Conclusion and Future Work</a:t>
            </a:r>
          </a:p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lang="en-US" altLang="en-US" sz="1800" spc="0" dirty="0">
                <a:solidFill>
                  <a:schemeClr val="bg2">
                    <a:lumMod val="25000"/>
                  </a:schemeClr>
                </a:solidFill>
                <a:latin typeface="Tenorite" panose="00000500000000000000" pitchFamily="2" charset="0"/>
                <a:cs typeface="Times New Roman" panose="02020603050405020304" pitchFamily="18" charset="0"/>
              </a:rPr>
              <a:t>Reflections</a:t>
            </a:r>
            <a:endParaRPr kumimoji="0" lang="en-US" altLang="en-US" sz="1800" i="0" u="none" strike="noStrike" kern="1200" cap="none" spc="0" normalizeH="0" baseline="0" noProof="0" dirty="0">
              <a:ln>
                <a:noFill/>
              </a:ln>
              <a:solidFill>
                <a:schemeClr val="bg2">
                  <a:lumMod val="25000"/>
                </a:schemeClr>
              </a:solidFill>
              <a:effectLst/>
              <a:uLnTx/>
              <a:uFillTx/>
              <a:latin typeface="Tenorite" panose="00000500000000000000" pitchFamily="2" charset="0"/>
              <a:cs typeface="Times New Roman" panose="02020603050405020304" pitchFamily="18" charset="0"/>
            </a:endParaRPr>
          </a:p>
          <a:p>
            <a:pPr marL="457200" marR="0" lvl="0" indent="-457200" algn="just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>
                <a:tab pos="446088" algn="l"/>
              </a:tabLst>
              <a:defRPr/>
            </a:pPr>
            <a:r>
              <a:rPr kumimoji="0" lang="en-US" altLang="en-US" sz="180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Tenorite" panose="00000500000000000000" pitchFamily="2" charset="0"/>
                <a:cs typeface="Times New Roman" panose="02020603050405020304" pitchFamily="18" charset="0"/>
              </a:rPr>
              <a:t>References</a:t>
            </a:r>
          </a:p>
          <a:p>
            <a:pPr>
              <a:lnSpc>
                <a:spcPct val="114000"/>
              </a:lnSpc>
            </a:pPr>
            <a:endParaRPr lang="en-US" sz="1800" dirty="0">
              <a:solidFill>
                <a:schemeClr val="bg2">
                  <a:lumMod val="25000"/>
                </a:schemeClr>
              </a:solidFill>
              <a:latin typeface="Tenorite" panose="00000500000000000000" pitchFamily="2" charset="0"/>
            </a:endParaRPr>
          </a:p>
          <a:p>
            <a:pPr>
              <a:lnSpc>
                <a:spcPct val="114000"/>
              </a:lnSpc>
            </a:pPr>
            <a:endParaRPr lang="en-US" sz="1800" dirty="0">
              <a:latin typeface="Tenorite" panose="00000500000000000000" pitchFamily="2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7F794E-8D8D-4E1B-9A9D-F5A6A9E31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19739A41-C292-402E-BFC3-32EF02EEAA48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DA5921-BFDC-41F2-85DA-24C802F28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665B6-F02E-4FF8-AEBC-BEFA35EA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8615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18195-B70C-4E2A-9CC7-26F46C7CC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D5212-CDF2-42DE-AE28-E75E10245CC6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88277-FBF3-4CCA-9D13-05E81CE724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057274" y="1678731"/>
            <a:ext cx="10510329" cy="5042744"/>
          </a:xfrm>
        </p:spPr>
        <p:txBody>
          <a:bodyPr/>
          <a:lstStyle/>
          <a:p>
            <a:r>
              <a:rPr lang="en-IN" sz="1800" dirty="0">
                <a:latin typeface="Tenorite" panose="00000500000000000000" pitchFamily="2" charset="0"/>
              </a:rPr>
              <a:t>The proposed system was able to meet the expected outcomes: </a:t>
            </a:r>
          </a:p>
          <a:p>
            <a:pPr marL="342900" indent="-342900">
              <a:buAutoNum type="arabicPeriod"/>
            </a:pPr>
            <a:r>
              <a:rPr lang="en-IN" sz="1800" b="1" dirty="0">
                <a:latin typeface="Tenorite" panose="00000500000000000000" pitchFamily="2" charset="0"/>
              </a:rPr>
              <a:t>Recording and Creating a Database(Enrolment): </a:t>
            </a:r>
            <a:r>
              <a:rPr lang="en-IN" sz="1800" dirty="0">
                <a:latin typeface="Tenorite" panose="00000500000000000000" pitchFamily="2" charset="0"/>
              </a:rPr>
              <a:t>The database was created consisting of Fingerprints and mobile numbers of the populous along with their respective ID.</a:t>
            </a:r>
          </a:p>
          <a:p>
            <a:pPr marL="342900" indent="-342900">
              <a:buAutoNum type="arabicPeriod"/>
            </a:pPr>
            <a:r>
              <a:rPr lang="en-IN" sz="1800" b="1" dirty="0">
                <a:latin typeface="Tenorite" panose="00000500000000000000" pitchFamily="2" charset="0"/>
              </a:rPr>
              <a:t>Two – Factor Authentication: </a:t>
            </a:r>
            <a:r>
              <a:rPr lang="en-IN" sz="1800" dirty="0">
                <a:latin typeface="Tenorite" panose="00000500000000000000" pitchFamily="2" charset="0"/>
              </a:rPr>
              <a:t>During the voting procedure, the fingerprints were successfully verified. Thereafter, for two-factor authentication, an OTP was sent to the voter’s Registered Mobile Number. On successful verification of OTP, the voter was allowed to cast their vote.</a:t>
            </a:r>
            <a:endParaRPr lang="en-IN" sz="1800" b="1" dirty="0">
              <a:latin typeface="Tenorite" panose="00000500000000000000" pitchFamily="2" charset="0"/>
            </a:endParaRPr>
          </a:p>
          <a:p>
            <a:pPr marL="342900" indent="-342900">
              <a:buAutoNum type="arabicPeriod"/>
            </a:pPr>
            <a:r>
              <a:rPr lang="en-IN" sz="1800" b="1" dirty="0">
                <a:latin typeface="Tenorite" panose="00000500000000000000" pitchFamily="2" charset="0"/>
              </a:rPr>
              <a:t>Successful Polling Action: </a:t>
            </a:r>
            <a:r>
              <a:rPr lang="en-IN" sz="1800" dirty="0">
                <a:latin typeface="Tenorite" panose="00000500000000000000" pitchFamily="2" charset="0"/>
              </a:rPr>
              <a:t>After casting of the vote, the user was denied access to voting system, in case he/she attempts to recast the vote.</a:t>
            </a:r>
          </a:p>
          <a:p>
            <a:pPr marL="342900" indent="-342900">
              <a:buAutoNum type="arabicPeriod"/>
            </a:pPr>
            <a:r>
              <a:rPr lang="en-IN" sz="1800" b="1" dirty="0">
                <a:latin typeface="Tenorite" panose="00000500000000000000" pitchFamily="2" charset="0"/>
              </a:rPr>
              <a:t>Successful Result Generation: </a:t>
            </a:r>
            <a:r>
              <a:rPr lang="en-IN" sz="1800" dirty="0">
                <a:latin typeface="Tenorite" panose="00000500000000000000" pitchFamily="2" charset="0"/>
              </a:rPr>
              <a:t>After successful  completion of the voting procedure, the result was computed and successfully displayed on the LCD screen. </a:t>
            </a:r>
          </a:p>
          <a:p>
            <a:r>
              <a:rPr lang="en-IN" sz="2000" b="1" dirty="0">
                <a:latin typeface="Tenorite" panose="00000500000000000000" pitchFamily="2" charset="0"/>
              </a:rPr>
              <a:t>The system was able to meet it’s desired outcomes!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FFB3E-3A9E-4667-9B39-8C00CA91B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AFA9-3C84-40E6-9E97-667682AF9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3850BF7-2781-4E03-8283-6B060F13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8162"/>
            <a:ext cx="11670437" cy="677320"/>
          </a:xfrm>
        </p:spPr>
        <p:txBody>
          <a:bodyPr/>
          <a:lstStyle/>
          <a:p>
            <a:r>
              <a:rPr lang="en-US" sz="3600" b="1" dirty="0"/>
              <a:t> Outcome 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39569331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18195-B70C-4E2A-9CC7-26F46C7CC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1ECBC1-DB3E-4EC7-A632-A70134E7BCEE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88277-FBF3-4CCA-9D13-05E81CE724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23279" y="1678731"/>
            <a:ext cx="10555548" cy="415389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enorite" panose="00000500000000000000" pitchFamily="2" charset="0"/>
              </a:rPr>
              <a:t>Each fingerprint voting system depends on an important external factor which is the fingerprint’s image. The resolution and the quality of the image have huge impact to the system. </a:t>
            </a:r>
            <a:r>
              <a:rPr lang="en-US" sz="1800" b="1" dirty="0">
                <a:latin typeface="Tenorite" panose="00000500000000000000" pitchFamily="2" charset="0"/>
              </a:rPr>
              <a:t>This system is working perfect with low quality image but it doesn’t work well with very low quality image</a:t>
            </a:r>
            <a:r>
              <a:rPr lang="en-US" sz="1800" dirty="0">
                <a:latin typeface="Tenorite" panose="00000500000000000000" pitchFamily="2" charset="0"/>
              </a:rPr>
              <a:t>. Very low quality image leads to rejecting the image or to false rejection.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enorite" panose="00000500000000000000" pitchFamily="2" charset="0"/>
              </a:rPr>
              <a:t>The </a:t>
            </a:r>
            <a:r>
              <a:rPr lang="en-US" sz="1800" b="1" dirty="0">
                <a:latin typeface="Tenorite" panose="00000500000000000000" pitchFamily="2" charset="0"/>
              </a:rPr>
              <a:t>enrollment procedure is a tedious task </a:t>
            </a:r>
            <a:r>
              <a:rPr lang="en-US" sz="1800" dirty="0">
                <a:latin typeface="Tenorite" panose="00000500000000000000" pitchFamily="2" charset="0"/>
              </a:rPr>
              <a:t>that needs to be complemented manually.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enorite" panose="00000500000000000000" pitchFamily="2" charset="0"/>
              </a:rPr>
              <a:t>The </a:t>
            </a:r>
            <a:r>
              <a:rPr lang="en-US" sz="1800" b="1" dirty="0">
                <a:latin typeface="Tenorite" panose="00000500000000000000" pitchFamily="2" charset="0"/>
              </a:rPr>
              <a:t>sensitivity of finger-print module </a:t>
            </a:r>
            <a:r>
              <a:rPr lang="en-US" sz="1800" dirty="0">
                <a:latin typeface="Tenorite" panose="00000500000000000000" pitchFamily="2" charset="0"/>
              </a:rPr>
              <a:t>causes a combination of character error.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>
                <a:latin typeface="Tenorite" panose="00000500000000000000" pitchFamily="2" charset="0"/>
              </a:rPr>
              <a:t>Database Images </a:t>
            </a:r>
            <a:r>
              <a:rPr lang="en-US" sz="1800" dirty="0">
                <a:latin typeface="Tenorite" panose="00000500000000000000" pitchFamily="2" charset="0"/>
              </a:rPr>
              <a:t>have a </a:t>
            </a:r>
            <a:r>
              <a:rPr lang="en-US" sz="1800" b="1" dirty="0">
                <a:latin typeface="Tenorite" panose="00000500000000000000" pitchFamily="2" charset="0"/>
              </a:rPr>
              <a:t>large size </a:t>
            </a:r>
            <a:r>
              <a:rPr lang="en-US" sz="1800" dirty="0">
                <a:latin typeface="Tenorite" panose="00000500000000000000" pitchFamily="2" charset="0"/>
              </a:rPr>
              <a:t>as it has resolution of eight bits per pixel. Uploading a large number of fingerprints image to the database demands a large memory unit.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enorite" panose="00000500000000000000" pitchFamily="2" charset="0"/>
              </a:rPr>
              <a:t>The development microcontroller boards used for developing a prototype like </a:t>
            </a:r>
            <a:r>
              <a:rPr lang="en-US" sz="1800" b="1" dirty="0">
                <a:latin typeface="Tenorite" panose="00000500000000000000" pitchFamily="2" charset="0"/>
              </a:rPr>
              <a:t>Arduino UNO and Nano are not suffice to manage and handle larger memory units(EEPROMs)</a:t>
            </a:r>
            <a:r>
              <a:rPr lang="en-US" sz="1800" dirty="0">
                <a:latin typeface="Tenorite" panose="00000500000000000000" pitchFamily="2" charset="0"/>
              </a:rPr>
              <a:t>.</a:t>
            </a:r>
            <a:endParaRPr lang="en-IN" sz="1800" dirty="0">
              <a:latin typeface="Tenorite" panose="00000500000000000000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FFB3E-3A9E-4667-9B39-8C00CA91B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DAFA9-3C84-40E6-9E97-667682AF9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3850BF7-2781-4E03-8283-6B060F13D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03757"/>
            <a:ext cx="11670437" cy="677320"/>
          </a:xfrm>
        </p:spPr>
        <p:txBody>
          <a:bodyPr/>
          <a:lstStyle/>
          <a:p>
            <a:r>
              <a:rPr lang="en-US" sz="3600" b="1" dirty="0"/>
              <a:t>  Limitations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32308817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BDC6EF-7BFE-4EAE-A97E-E148BCF9F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90AEE-3AF7-4819-9B7B-19EDD668F508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EAF47C-9471-41E8-970D-272CC7B15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C5246A-9E9C-4FA9-A3DA-4C345D9B2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B3D3815-1900-4119-84BC-C2ACC7DC7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2487" y="602540"/>
            <a:ext cx="8345009" cy="976543"/>
          </a:xfrm>
        </p:spPr>
        <p:txBody>
          <a:bodyPr/>
          <a:lstStyle/>
          <a:p>
            <a:r>
              <a:rPr lang="en-IN" sz="3600" b="1" dirty="0"/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4561B3-163A-47F3-B8C9-D39F4A488886}"/>
              </a:ext>
            </a:extLst>
          </p:cNvPr>
          <p:cNvSpPr txBox="1"/>
          <p:nvPr/>
        </p:nvSpPr>
        <p:spPr>
          <a:xfrm>
            <a:off x="962487" y="1834758"/>
            <a:ext cx="10534188" cy="3871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eaLnBrk="1" hangingPunct="1">
              <a:lnSpc>
                <a:spcPct val="125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For over a century, </a:t>
            </a:r>
            <a:r>
              <a:rPr lang="en-US" alt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fingerprints</a:t>
            </a: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 have been one of the </a:t>
            </a:r>
            <a:r>
              <a:rPr lang="en-US" alt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most highly used methods for human recognition</a:t>
            </a: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; automated biometric systems have only been available in recent years.</a:t>
            </a:r>
          </a:p>
          <a:p>
            <a:pPr marL="285750" indent="-285750" eaLnBrk="1" hangingPunct="1">
              <a:lnSpc>
                <a:spcPct val="125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This work is successfully implemented and evaluated. The arrived results were significant and more comparable. It proves the fact that the fingerprint image enhancement step will certainly </a:t>
            </a:r>
            <a:r>
              <a:rPr lang="en-US" alt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improve the verification performance </a:t>
            </a: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of the fingerprint based recognition system.</a:t>
            </a:r>
          </a:p>
          <a:p>
            <a:pPr marL="285750" indent="-285750" eaLnBrk="1" hangingPunct="1">
              <a:lnSpc>
                <a:spcPct val="125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Because fingerprints have a generally broad acceptance with the general public, law enforcement and the forensic science community, they will continue to be </a:t>
            </a:r>
            <a:r>
              <a:rPr lang="en-US" alt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used with many governments legacy systems </a:t>
            </a: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and will be utilized in new systems for evolving </a:t>
            </a:r>
            <a:r>
              <a:rPr lang="en-US" alt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applications that require a reliable biometric.</a:t>
            </a:r>
          </a:p>
          <a:p>
            <a:pPr marL="285750" indent="-285750" eaLnBrk="1" hangingPunct="1">
              <a:lnSpc>
                <a:spcPct val="125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This biometric voting system would enable </a:t>
            </a:r>
            <a:r>
              <a:rPr lang="en-US" alt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hosting of fair elections in India</a:t>
            </a: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.</a:t>
            </a:r>
          </a:p>
          <a:p>
            <a:pPr marL="285750" indent="-285750" eaLnBrk="1" hangingPunct="1">
              <a:lnSpc>
                <a:spcPct val="125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This will </a:t>
            </a:r>
            <a:r>
              <a:rPr lang="en-US" alt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preclude</a:t>
            </a: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 the </a:t>
            </a:r>
            <a:r>
              <a:rPr lang="en-US" alt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illegal practices like rigging</a:t>
            </a: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. The citizens can be sure that they alone can choose their leaders, thus exercising their right in the democracy.</a:t>
            </a:r>
          </a:p>
        </p:txBody>
      </p:sp>
    </p:spTree>
    <p:extLst>
      <p:ext uri="{BB962C8B-B14F-4D97-AF65-F5344CB8AC3E}">
        <p14:creationId xmlns:p14="http://schemas.microsoft.com/office/powerpoint/2010/main" val="19284682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BDC6EF-7BFE-4EAE-A97E-E148BCF9F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6B463-D17E-4308-98D5-D8FE5A58AC1F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EAF47C-9471-41E8-970D-272CC7B15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C5246A-9E9C-4FA9-A3DA-4C345D9B2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B3D3815-1900-4119-84BC-C2ACC7DC7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0296"/>
            <a:ext cx="8345009" cy="976543"/>
          </a:xfrm>
        </p:spPr>
        <p:txBody>
          <a:bodyPr/>
          <a:lstStyle/>
          <a:p>
            <a:r>
              <a:rPr lang="en-IN" sz="3600" b="1" dirty="0"/>
              <a:t>Future 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4561B3-163A-47F3-B8C9-D39F4A488886}"/>
              </a:ext>
            </a:extLst>
          </p:cNvPr>
          <p:cNvSpPr txBox="1"/>
          <p:nvPr/>
        </p:nvSpPr>
        <p:spPr>
          <a:xfrm>
            <a:off x="962487" y="1834758"/>
            <a:ext cx="10036947" cy="3859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eaLnBrk="1" hangingPunct="1">
              <a:lnSpc>
                <a:spcPct val="114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dirty="0">
                <a:latin typeface="Tenorite" panose="00000500000000000000" pitchFamily="2" charset="0"/>
              </a:rPr>
              <a:t>The memory of finger print module can be expanded. We can use a </a:t>
            </a:r>
            <a:r>
              <a:rPr lang="en-US" b="1" dirty="0">
                <a:latin typeface="Tenorite" panose="00000500000000000000" pitchFamily="2" charset="0"/>
              </a:rPr>
              <a:t>1mb flash memory </a:t>
            </a:r>
            <a:r>
              <a:rPr lang="en-US" dirty="0">
                <a:latin typeface="Tenorite" panose="00000500000000000000" pitchFamily="2" charset="0"/>
              </a:rPr>
              <a:t>finger print module for </a:t>
            </a:r>
            <a:r>
              <a:rPr lang="en-US" b="1" dirty="0">
                <a:latin typeface="Tenorite" panose="00000500000000000000" pitchFamily="2" charset="0"/>
              </a:rPr>
              <a:t>increasing the capacity</a:t>
            </a:r>
            <a:r>
              <a:rPr lang="en-US" dirty="0">
                <a:latin typeface="Tenorite" panose="00000500000000000000" pitchFamily="2" charset="0"/>
              </a:rPr>
              <a:t>. </a:t>
            </a:r>
          </a:p>
          <a:p>
            <a:pPr marL="285750" indent="-285750" algn="just" eaLnBrk="1" hangingPunct="1">
              <a:lnSpc>
                <a:spcPct val="114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dirty="0">
                <a:latin typeface="Tenorite" panose="00000500000000000000" pitchFamily="2" charset="0"/>
              </a:rPr>
              <a:t>External memory</a:t>
            </a:r>
            <a:r>
              <a:rPr lang="en-US" b="1" dirty="0">
                <a:latin typeface="Tenorite" panose="00000500000000000000" pitchFamily="2" charset="0"/>
              </a:rPr>
              <a:t>(EEPROMS) of bigger size </a:t>
            </a:r>
            <a:r>
              <a:rPr lang="en-US" dirty="0">
                <a:latin typeface="Tenorite" panose="00000500000000000000" pitchFamily="2" charset="0"/>
              </a:rPr>
              <a:t>can be provided for storing the finger print image, which can be later accessed for comparison.</a:t>
            </a:r>
          </a:p>
          <a:p>
            <a:pPr marL="285750" indent="-285750" algn="just" eaLnBrk="1" hangingPunct="1">
              <a:lnSpc>
                <a:spcPct val="114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b="1" dirty="0">
                <a:latin typeface="Tenorite" panose="00000500000000000000" pitchFamily="2" charset="0"/>
              </a:rPr>
              <a:t>Smart Card reader module </a:t>
            </a:r>
            <a:r>
              <a:rPr lang="en-US" dirty="0">
                <a:latin typeface="Tenorite" panose="00000500000000000000" pitchFamily="2" charset="0"/>
              </a:rPr>
              <a:t>is supposed to be introduced with the existing module for further security, and to reduce the database storage. The smart cards may increase the n-factor authentication and also may substitute the OTP process.</a:t>
            </a:r>
          </a:p>
          <a:p>
            <a:pPr marL="285750" indent="-285750" algn="just" eaLnBrk="1" hangingPunct="1">
              <a:lnSpc>
                <a:spcPct val="114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b="1" dirty="0">
                <a:latin typeface="Tenorite" panose="00000500000000000000" pitchFamily="2" charset="0"/>
              </a:rPr>
              <a:t>Audio output in multiple languages </a:t>
            </a:r>
            <a:r>
              <a:rPr lang="en-US" dirty="0">
                <a:latin typeface="Tenorite" panose="00000500000000000000" pitchFamily="2" charset="0"/>
              </a:rPr>
              <a:t>can be introduced to make the voting or polling procedure more user friendly for illiterate voters.</a:t>
            </a:r>
          </a:p>
          <a:p>
            <a:pPr marL="285750" indent="-285750" algn="just" eaLnBrk="1" hangingPunct="1">
              <a:lnSpc>
                <a:spcPct val="114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b="1" dirty="0">
                <a:latin typeface="Tenorite" panose="00000500000000000000" pitchFamily="2" charset="0"/>
              </a:rPr>
              <a:t>Retinal scanning </a:t>
            </a:r>
            <a:r>
              <a:rPr lang="en-US" dirty="0">
                <a:latin typeface="Tenorite" panose="00000500000000000000" pitchFamily="2" charset="0"/>
              </a:rPr>
              <a:t>can also be developed which will make the system more secure and robust.</a:t>
            </a:r>
          </a:p>
          <a:p>
            <a:pPr marL="285750" indent="-285750" algn="just" eaLnBrk="1" hangingPunct="1">
              <a:lnSpc>
                <a:spcPct val="114000"/>
              </a:lnSpc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The enrollment process can be completed </a:t>
            </a:r>
            <a:r>
              <a:rPr lang="en-US" alt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using an already developed identification database</a:t>
            </a:r>
            <a:r>
              <a:rPr lang="en-US" alt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 like AADHAR, PAN, etc. which will reduce the tediousness of the polling</a:t>
            </a:r>
          </a:p>
        </p:txBody>
      </p:sp>
    </p:spTree>
    <p:extLst>
      <p:ext uri="{BB962C8B-B14F-4D97-AF65-F5344CB8AC3E}">
        <p14:creationId xmlns:p14="http://schemas.microsoft.com/office/powerpoint/2010/main" val="9406544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D4CD8C-965A-4C9E-912E-C1A455981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9551E-9114-427C-A298-4C2BCF3CD19B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395FC3-DD86-400A-B904-C677B7344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8D28D0-2157-49A7-BD2B-505C5E03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t>24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35A94E-3253-4A83-9803-20DC1EB59353}"/>
              </a:ext>
            </a:extLst>
          </p:cNvPr>
          <p:cNvSpPr txBox="1"/>
          <p:nvPr/>
        </p:nvSpPr>
        <p:spPr>
          <a:xfrm>
            <a:off x="747944" y="808737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600" b="1" i="0" u="none" strike="noStrike" kern="1200" cap="none" spc="100" normalizeH="0" baseline="0" noProof="0" dirty="0">
                <a:ln>
                  <a:noFill/>
                </a:ln>
                <a:solidFill>
                  <a:srgbClr val="58696B"/>
                </a:solidFill>
                <a:effectLst/>
                <a:uLnTx/>
                <a:uFillTx/>
                <a:latin typeface="Tisa Offc Serif Pro"/>
                <a:ea typeface="+mn-ea"/>
                <a:cs typeface="+mn-cs"/>
              </a:rPr>
              <a:t> Reflections</a:t>
            </a:r>
            <a:endParaRPr lang="en-IN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EAE8B0-C9CD-4847-B9BF-B3CA2775C9EF}"/>
              </a:ext>
            </a:extLst>
          </p:cNvPr>
          <p:cNvSpPr txBox="1"/>
          <p:nvPr/>
        </p:nvSpPr>
        <p:spPr>
          <a:xfrm>
            <a:off x="985421" y="1589103"/>
            <a:ext cx="9889726" cy="44914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dirty="0">
                <a:latin typeface="Tenorite" panose="00000500000000000000" pitchFamily="2" charset="0"/>
              </a:rPr>
              <a:t>We learnt to implement the idea of biometric and OTP Security feature for a fair and clear voting. We applied the concept of fingerprint verification using Digital Signal Processing.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dirty="0">
                <a:latin typeface="Tenorite" panose="00000500000000000000" pitchFamily="2" charset="0"/>
              </a:rPr>
              <a:t>We learned to use Arduino IDE, C language programming concepts for interfacing different hardware with user. 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dirty="0">
                <a:latin typeface="Tenorite" panose="00000500000000000000" pitchFamily="2" charset="0"/>
              </a:rPr>
              <a:t>We have learnt the concept of embedded system peripherals, Arduino programming, we are looking to forward to work more in this domain and contribute to the society. 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dirty="0">
                <a:latin typeface="Tenorite" panose="00000500000000000000" pitchFamily="2" charset="0"/>
              </a:rPr>
              <a:t>We learnt to program and use the application of GSM, Fingerprint modules with Arduino interfacing each other with help of C language programming. 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dirty="0">
                <a:latin typeface="Tenorite" panose="00000500000000000000" pitchFamily="2" charset="0"/>
              </a:rPr>
              <a:t>We worked as team and maintained the discipline required to complete this project. 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dirty="0">
                <a:latin typeface="Tenorite" panose="00000500000000000000" pitchFamily="2" charset="0"/>
              </a:rPr>
              <a:t>We learned how to design documents like Reports, Circuit diagram and make effective presentations, and give and receive clear instructions. 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endParaRPr lang="en-US" dirty="0">
              <a:latin typeface="Tenorite" panose="00000500000000000000" pitchFamily="2" charset="0"/>
            </a:endParaRPr>
          </a:p>
          <a:p>
            <a:pPr algn="just" eaLnBrk="1" hangingPunct="1">
              <a:lnSpc>
                <a:spcPct val="114000"/>
              </a:lnSpc>
              <a:tabLst>
                <a:tab pos="446088" algn="l"/>
              </a:tabLst>
            </a:pPr>
            <a:r>
              <a:rPr lang="en-US" altLang="en-US" b="1" i="1" dirty="0">
                <a:latin typeface="Tenorite" panose="00000500000000000000" pitchFamily="2" charset="0"/>
                <a:cs typeface="Times New Roman" panose="02020603050405020304" pitchFamily="18" charset="0"/>
              </a:rPr>
              <a:t>This project provided with numerous learning opportunities and we look forward to implement our learnings in our future projects endeavors.</a:t>
            </a:r>
          </a:p>
        </p:txBody>
      </p:sp>
    </p:spTree>
    <p:extLst>
      <p:ext uri="{BB962C8B-B14F-4D97-AF65-F5344CB8AC3E}">
        <p14:creationId xmlns:p14="http://schemas.microsoft.com/office/powerpoint/2010/main" val="13613908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D4CD8C-965A-4C9E-912E-C1A455981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2A844-E6EA-4EAE-BB43-29034BF120AA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395FC3-DD86-400A-B904-C677B7344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8D28D0-2157-49A7-BD2B-505C5E035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t>25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B35A94E-3253-4A83-9803-20DC1EB59353}"/>
              </a:ext>
            </a:extLst>
          </p:cNvPr>
          <p:cNvSpPr txBox="1"/>
          <p:nvPr/>
        </p:nvSpPr>
        <p:spPr>
          <a:xfrm>
            <a:off x="747944" y="808737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3600" b="1" i="0" u="none" strike="noStrike" kern="1200" cap="none" spc="100" normalizeH="0" baseline="0" noProof="0" dirty="0">
                <a:ln>
                  <a:noFill/>
                </a:ln>
                <a:solidFill>
                  <a:srgbClr val="58696B"/>
                </a:solidFill>
                <a:effectLst/>
                <a:uLnTx/>
                <a:uFillTx/>
                <a:latin typeface="Tisa Offc Serif Pro"/>
                <a:ea typeface="+mn-ea"/>
                <a:cs typeface="+mn-cs"/>
              </a:rPr>
              <a:t> References</a:t>
            </a:r>
            <a:endParaRPr lang="en-IN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795D95-D7AB-4DC4-8F79-021B4A64ECF3}"/>
              </a:ext>
            </a:extLst>
          </p:cNvPr>
          <p:cNvSpPr txBox="1"/>
          <p:nvPr/>
        </p:nvSpPr>
        <p:spPr>
          <a:xfrm>
            <a:off x="838200" y="1589103"/>
            <a:ext cx="10036947" cy="4283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sz="1600" b="0" i="1" dirty="0">
                <a:latin typeface="Tenorite" panose="00000500000000000000" pitchFamily="2" charset="0"/>
              </a:rPr>
              <a:t>Ashok Kumar D., </a:t>
            </a:r>
            <a:r>
              <a:rPr lang="en-US" sz="1600" b="0" i="1" dirty="0" err="1">
                <a:latin typeface="Tenorite" panose="00000500000000000000" pitchFamily="2" charset="0"/>
              </a:rPr>
              <a:t>Ummal</a:t>
            </a:r>
            <a:r>
              <a:rPr lang="en-US" sz="1600" b="0" i="1" dirty="0">
                <a:latin typeface="Tenorite" panose="00000500000000000000" pitchFamily="2" charset="0"/>
              </a:rPr>
              <a:t> </a:t>
            </a:r>
            <a:r>
              <a:rPr lang="en-US" sz="1600" b="0" i="1" dirty="0" err="1">
                <a:latin typeface="Tenorite" panose="00000500000000000000" pitchFamily="2" charset="0"/>
              </a:rPr>
              <a:t>Sariba</a:t>
            </a:r>
            <a:r>
              <a:rPr lang="en-US" sz="1600" b="0" i="1" dirty="0">
                <a:latin typeface="Tenorite" panose="00000500000000000000" pitchFamily="2" charset="0"/>
              </a:rPr>
              <a:t> Begum T., “</a:t>
            </a:r>
            <a:r>
              <a:rPr lang="en-US" sz="1600" b="1" i="1" dirty="0">
                <a:latin typeface="Tenorite" panose="00000500000000000000" pitchFamily="2" charset="0"/>
              </a:rPr>
              <a:t>A Novel design of Electronic Voting System Using Fingerprint</a:t>
            </a:r>
            <a:r>
              <a:rPr lang="en-US" sz="1600" b="0" i="1" dirty="0">
                <a:latin typeface="Tenorite" panose="00000500000000000000" pitchFamily="2" charset="0"/>
              </a:rPr>
              <a:t>”, International Journal of Innovative Technology &amp; Creative Engineering (ISSN:2045-8711),Vol.1,No.1. pp: 12 19, January 2011. 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sz="1600" b="0" i="1" dirty="0">
                <a:latin typeface="Tenorite" panose="00000500000000000000" pitchFamily="2" charset="0"/>
              </a:rPr>
              <a:t>California Internet Voting Task Force. “</a:t>
            </a:r>
            <a:r>
              <a:rPr lang="en-US" sz="1600" b="1" i="1" dirty="0">
                <a:latin typeface="Tenorite" panose="00000500000000000000" pitchFamily="2" charset="0"/>
              </a:rPr>
              <a:t>A Report on the Feasibility of Internet Voting</a:t>
            </a:r>
            <a:r>
              <a:rPr lang="en-US" sz="1600" b="0" i="1" dirty="0">
                <a:latin typeface="Tenorite" panose="00000500000000000000" pitchFamily="2" charset="0"/>
              </a:rPr>
              <a:t>”, Jan.2000.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sz="1600" b="0" i="1" dirty="0">
                <a:latin typeface="Tenorite" panose="00000500000000000000" pitchFamily="2" charset="0"/>
              </a:rPr>
              <a:t>D. </a:t>
            </a:r>
            <a:r>
              <a:rPr lang="en-US" sz="1600" b="0" i="1" dirty="0" err="1">
                <a:latin typeface="Tenorite" panose="00000500000000000000" pitchFamily="2" charset="0"/>
              </a:rPr>
              <a:t>Balzarotti</a:t>
            </a:r>
            <a:r>
              <a:rPr lang="en-US" sz="1600" b="0" i="1" dirty="0">
                <a:latin typeface="Tenorite" panose="00000500000000000000" pitchFamily="2" charset="0"/>
              </a:rPr>
              <a:t>, G. Banks, M. Cova, V. </a:t>
            </a:r>
            <a:r>
              <a:rPr lang="en-US" sz="1600" b="0" i="1" dirty="0" err="1">
                <a:latin typeface="Tenorite" panose="00000500000000000000" pitchFamily="2" charset="0"/>
              </a:rPr>
              <a:t>Felmetsger</a:t>
            </a:r>
            <a:r>
              <a:rPr lang="en-US" sz="1600" b="0" i="1" dirty="0">
                <a:latin typeface="Tenorite" panose="00000500000000000000" pitchFamily="2" charset="0"/>
              </a:rPr>
              <a:t>, R. A Kemmerer, W. Robertson, F. </a:t>
            </a:r>
            <a:r>
              <a:rPr lang="en-US" sz="1600" b="0" i="1" dirty="0" err="1">
                <a:latin typeface="Tenorite" panose="00000500000000000000" pitchFamily="2" charset="0"/>
              </a:rPr>
              <a:t>Valeur</a:t>
            </a:r>
            <a:r>
              <a:rPr lang="en-US" sz="1600" b="0" i="1" dirty="0">
                <a:latin typeface="Tenorite" panose="00000500000000000000" pitchFamily="2" charset="0"/>
              </a:rPr>
              <a:t>, and G. Vigna, “</a:t>
            </a:r>
            <a:r>
              <a:rPr lang="en-US" sz="1600" b="1" i="1" dirty="0">
                <a:latin typeface="Tenorite" panose="00000500000000000000" pitchFamily="2" charset="0"/>
              </a:rPr>
              <a:t>An Experience in Testing the Security of Real-World Electronic Voting Systems</a:t>
            </a:r>
            <a:r>
              <a:rPr lang="en-US" sz="1600" b="0" i="1" dirty="0">
                <a:latin typeface="Tenorite" panose="00000500000000000000" pitchFamily="2" charset="0"/>
              </a:rPr>
              <a:t>,” IEEE Transactions on Software Engineering, vol. 36, no. 4, 2010.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sz="1600" b="0" i="1" dirty="0">
                <a:latin typeface="Tenorite" panose="00000500000000000000" pitchFamily="2" charset="0"/>
              </a:rPr>
              <a:t>R. Hite, “</a:t>
            </a:r>
            <a:r>
              <a:rPr lang="en-US" sz="1600" b="1" i="1" dirty="0">
                <a:latin typeface="Tenorite" panose="00000500000000000000" pitchFamily="2" charset="0"/>
              </a:rPr>
              <a:t>All Levels of Government are needed to Address Electronic Voting System Challenges</a:t>
            </a:r>
            <a:r>
              <a:rPr lang="en-US" sz="1600" b="0" i="1" dirty="0">
                <a:latin typeface="Tenorite" panose="00000500000000000000" pitchFamily="2" charset="0"/>
              </a:rPr>
              <a:t>,” Technical report, GAO, 2007.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sz="1600" b="0" i="1" dirty="0">
                <a:latin typeface="Tenorite" panose="00000500000000000000" pitchFamily="2" charset="0"/>
              </a:rPr>
              <a:t>Mobile Based Facial Recognition Using OTP Verification for Voting System 978-1-4799-8047-5/15/$31.00c 2015 IEEE. 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sz="1600" b="0" i="1" dirty="0">
                <a:latin typeface="Tenorite" panose="00000500000000000000" pitchFamily="2" charset="0"/>
              </a:rPr>
              <a:t>E-Voting System with Physical Verification Using OTP Algorithm, 2015 International Journal of Hybrid Information Technology Vol.8, No.8 (2015), pp.161-166. </a:t>
            </a:r>
          </a:p>
          <a:p>
            <a:pPr marL="457200" indent="-457200" algn="just" eaLnBrk="1" hangingPunct="1">
              <a:lnSpc>
                <a:spcPct val="114000"/>
              </a:lnSpc>
              <a:buAutoNum type="arabicPeriod"/>
              <a:tabLst>
                <a:tab pos="446088" algn="l"/>
              </a:tabLst>
            </a:pPr>
            <a:r>
              <a:rPr lang="en-US" sz="1600" b="0" i="1" dirty="0">
                <a:latin typeface="Tenorite" panose="00000500000000000000" pitchFamily="2" charset="0"/>
              </a:rPr>
              <a:t>R. </a:t>
            </a:r>
            <a:r>
              <a:rPr lang="en-US" sz="1600" b="0" i="1" dirty="0" err="1">
                <a:latin typeface="Tenorite" panose="00000500000000000000" pitchFamily="2" charset="0"/>
              </a:rPr>
              <a:t>Alaguvel</a:t>
            </a:r>
            <a:r>
              <a:rPr lang="en-US" sz="1600" b="0" i="1" dirty="0">
                <a:latin typeface="Tenorite" panose="00000500000000000000" pitchFamily="2" charset="0"/>
              </a:rPr>
              <a:t> G. </a:t>
            </a:r>
            <a:r>
              <a:rPr lang="en-US" sz="1600" b="0" i="1" dirty="0" err="1">
                <a:latin typeface="Tenorite" panose="00000500000000000000" pitchFamily="2" charset="0"/>
              </a:rPr>
              <a:t>Gnanavel</a:t>
            </a:r>
            <a:r>
              <a:rPr lang="en-US" sz="1600" b="0" i="1" dirty="0">
                <a:latin typeface="Tenorite" panose="00000500000000000000" pitchFamily="2" charset="0"/>
              </a:rPr>
              <a:t> "</a:t>
            </a:r>
            <a:r>
              <a:rPr lang="en-US" sz="1600" b="1" i="1" dirty="0">
                <a:latin typeface="Tenorite" panose="00000500000000000000" pitchFamily="2" charset="0"/>
              </a:rPr>
              <a:t>Offline and Online E-Voting System with Embedded Security for Real Time</a:t>
            </a:r>
            <a:r>
              <a:rPr lang="en-US" sz="1600" b="0" i="1" dirty="0">
                <a:latin typeface="Tenorite" panose="00000500000000000000" pitchFamily="2" charset="0"/>
              </a:rPr>
              <a:t>" International Journal of Engineering Research (ISSN: 2319-6890) vol. 2 no. 2 pp. 76-82 April 2013 </a:t>
            </a:r>
            <a:r>
              <a:rPr lang="en-US" altLang="en-US" sz="1600" b="0" i="1" dirty="0">
                <a:latin typeface="Tenorite" panose="00000500000000000000" pitchFamily="2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20525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5FBCD438-B7CA-4821-991E-6709E070B25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7812" b="7812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48EE5A-368D-4414-AC56-8E64841CD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1F826-1F1B-4112-AE3A-F61D3C5503E1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A76CF2-2FEF-4AC2-A6DB-BCB905181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2574E-640B-4D31-903D-9DA2B43C8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t>26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7EAEE9-766B-44FE-BAFC-2AD1F628EA3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E8775BDD-38C3-49F0-AA25-AFBC8F352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25150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1B7801-5171-4439-A2CF-D8B9A21F8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7F18B-8F31-4A0D-8E77-E397AE87CC36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F81D1-9BBE-4AB6-973F-26EB3A125D0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09221" y="1842366"/>
            <a:ext cx="10658383" cy="2063810"/>
          </a:xfrm>
        </p:spPr>
        <p:txBody>
          <a:bodyPr/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Elections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 are a defining feature of a democratic government.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fingerprint based voting system 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is an electronic voting machine using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biometric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 information. It is more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efficient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 and quicker than paper </a:t>
            </a:r>
            <a:r>
              <a:rPr lang="en-US" sz="1800" b="1" i="1" dirty="0">
                <a:latin typeface="Tenorite" panose="00000500000000000000" pitchFamily="2" charset="0"/>
                <a:cs typeface="Times New Roman" panose="02020603050405020304" pitchFamily="18" charset="0"/>
              </a:rPr>
              <a:t>ballot voting system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, and it is more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secure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 than ordinary </a:t>
            </a:r>
            <a:r>
              <a:rPr lang="en-US" sz="1800" b="1" i="1" dirty="0">
                <a:latin typeface="Tenorite" panose="00000500000000000000" pitchFamily="2" charset="0"/>
                <a:cs typeface="Times New Roman" panose="02020603050405020304" pitchFamily="18" charset="0"/>
              </a:rPr>
              <a:t>EVMs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IN" sz="1800" dirty="0">
              <a:latin typeface="Tenorite" panose="00000500000000000000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CD1EC-6195-40C6-90A4-D51C4794B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80FBD-E116-4E22-9F1C-3278B29F1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ADE58E4-A7B3-4D67-8564-0F27131ED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221" y="843485"/>
            <a:ext cx="4607268" cy="469476"/>
          </a:xfrm>
        </p:spPr>
        <p:txBody>
          <a:bodyPr/>
          <a:lstStyle/>
          <a:p>
            <a:r>
              <a:rPr lang="en-IN" sz="3600" b="1" dirty="0"/>
              <a:t>Introduction</a:t>
            </a:r>
            <a:endParaRPr lang="en-IN" sz="3200" b="1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DB7D7898-951D-4F1F-8D15-FD6151EB3B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353234" y="3212483"/>
            <a:ext cx="6132037" cy="3143867"/>
          </a:xfrm>
          <a:prstGeom prst="rect">
            <a:avLst/>
          </a:prstGeom>
        </p:spPr>
      </p:pic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211455BE-FFBD-48B2-9FA2-E3FC3A36ED2C}"/>
              </a:ext>
            </a:extLst>
          </p:cNvPr>
          <p:cNvSpPr txBox="1">
            <a:spLocks/>
          </p:cNvSpPr>
          <p:nvPr/>
        </p:nvSpPr>
        <p:spPr>
          <a:xfrm>
            <a:off x="909221" y="3311415"/>
            <a:ext cx="3991254" cy="2063810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400" kern="1200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1800" dirty="0">
                <a:latin typeface="Tenorite" panose="00000500000000000000" pitchFamily="2" charset="0"/>
                <a:cs typeface="Times New Roman" panose="02020603050405020304" pitchFamily="18" charset="0"/>
              </a:rPr>
              <a:t>The use of a fingerprint based verification step solves the problem of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vote rigging </a:t>
            </a:r>
            <a:r>
              <a:rPr lang="en-US" sz="1800" dirty="0">
                <a:latin typeface="Tenorite" panose="00000500000000000000" pitchFamily="2" charset="0"/>
                <a:cs typeface="Times New Roman" panose="02020603050405020304" pitchFamily="18" charset="0"/>
              </a:rPr>
              <a:t>as only the fingerprint of an eligible voter will activate the device.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US" sz="1800" dirty="0">
              <a:latin typeface="Tenorite" panose="00000500000000000000" pitchFamily="2" charset="0"/>
              <a:cs typeface="Times New Roman" panose="02020603050405020304" pitchFamily="18" charset="0"/>
            </a:endParaRPr>
          </a:p>
          <a:p>
            <a:pPr algn="just"/>
            <a:endParaRPr lang="en-IN" sz="1800" dirty="0">
              <a:latin typeface="Tenorite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576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1B7801-5171-4439-A2CF-D8B9A21F8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E67E1-9DC5-4735-874D-AE7A635BB809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BF81D1-9BBE-4AB6-973F-26EB3A125D0F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09221" y="1796837"/>
            <a:ext cx="7080682" cy="4079889"/>
          </a:xfrm>
        </p:spPr>
        <p:txBody>
          <a:bodyPr/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It can prevent a voter from voting multiple times as attendance information for voters can be stored. Thus, this project aims at developing a model of one such system which intends to make the election process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transparent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simpler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reliable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,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quicker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 and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secure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The project employs the concept of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two step verification 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which ensures that our votes are cast to person of our choice.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We use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biometrics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 for this very important responsibility. Once verified it employs with second step, that is it sends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OTP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 to the registered mobile number of the user and only when the user enters the correct OTP the user is allowed to vote and is registered.  </a:t>
            </a:r>
            <a:endParaRPr lang="en-IN" sz="1800" b="0" dirty="0">
              <a:latin typeface="Tenorite" panose="00000500000000000000" pitchFamily="2" charset="0"/>
              <a:cs typeface="Times New Roman" panose="02020603050405020304" pitchFamily="18" charset="0"/>
            </a:endParaRPr>
          </a:p>
          <a:p>
            <a:pPr algn="just"/>
            <a:endParaRPr lang="en-IN" sz="1800" dirty="0">
              <a:latin typeface="Tenorite" panose="00000500000000000000" pitchFamily="2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CD1EC-6195-40C6-90A4-D51C4794B3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80FBD-E116-4E22-9F1C-3278B29F1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ADE58E4-A7B3-4D67-8564-0F27131ED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221" y="847737"/>
            <a:ext cx="4607268" cy="469476"/>
          </a:xfrm>
        </p:spPr>
        <p:txBody>
          <a:bodyPr/>
          <a:lstStyle/>
          <a:p>
            <a:r>
              <a:rPr lang="en-IN" sz="3600" b="1" dirty="0"/>
              <a:t>Introduction</a:t>
            </a:r>
            <a:endParaRPr lang="en-IN" sz="3200" b="1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A6895D6-EA81-4584-A3AE-784ADBA24A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16200000">
            <a:off x="7007881" y="1673879"/>
            <a:ext cx="6858002" cy="351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107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5">
            <a:extLst>
              <a:ext uri="{FF2B5EF4-FFF2-40B4-BE49-F238E27FC236}">
                <a16:creationId xmlns:a16="http://schemas.microsoft.com/office/drawing/2014/main" id="{5FC5E32B-7310-41AA-9DF3-21054295E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315" y="1036485"/>
            <a:ext cx="8342792" cy="797268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3600" b="1" dirty="0">
                <a:latin typeface="+mj-lt"/>
              </a:rPr>
              <a:t>Problem Statement</a:t>
            </a:r>
            <a:endParaRPr lang="en-US" sz="3600" b="1" noProof="0" dirty="0"/>
          </a:p>
        </p:txBody>
      </p:sp>
      <p:sp>
        <p:nvSpPr>
          <p:cNvPr id="41" name="Date Placeholder 2">
            <a:extLst>
              <a:ext uri="{FF2B5EF4-FFF2-40B4-BE49-F238E27FC236}">
                <a16:creationId xmlns:a16="http://schemas.microsoft.com/office/drawing/2014/main" id="{F2A5B2AF-91CB-4DAE-B6C5-4E2E851413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B1F0F1D-5D98-458D-A961-66A04C7D334E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2" name="Footer Placeholder 3">
            <a:extLst>
              <a:ext uri="{FF2B5EF4-FFF2-40B4-BE49-F238E27FC236}">
                <a16:creationId xmlns:a16="http://schemas.microsoft.com/office/drawing/2014/main" id="{CAA50B81-DF74-41A8-97CC-C05815946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43" name="Slide Number Placeholder 4">
            <a:extLst>
              <a:ext uri="{FF2B5EF4-FFF2-40B4-BE49-F238E27FC236}">
                <a16:creationId xmlns:a16="http://schemas.microsoft.com/office/drawing/2014/main" id="{C08E7D85-7EDE-4E5B-BC60-2FA75B99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7869683-B80C-49B8-970D-4DC64BC71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177" y="631627"/>
            <a:ext cx="10915645" cy="558819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A8797F1-B28C-4BCF-BBAA-97F962044D7C}"/>
              </a:ext>
            </a:extLst>
          </p:cNvPr>
          <p:cNvSpPr txBox="1"/>
          <p:nvPr/>
        </p:nvSpPr>
        <p:spPr>
          <a:xfrm>
            <a:off x="1156315" y="1977492"/>
            <a:ext cx="964780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Tenorite" panose="00000500000000000000" pitchFamily="2" charset="0"/>
              </a:rPr>
              <a:t>T</a:t>
            </a:r>
            <a:r>
              <a:rPr lang="en-US" sz="1800" b="0" dirty="0">
                <a:latin typeface="Tenorite" panose="00000500000000000000" pitchFamily="2" charset="0"/>
              </a:rPr>
              <a:t>here are a lot of problems present in the current election and voting environment regarding </a:t>
            </a:r>
            <a:r>
              <a:rPr lang="en-US" sz="1800" b="1" dirty="0">
                <a:latin typeface="Tenorite" panose="00000500000000000000" pitchFamily="2" charset="0"/>
              </a:rPr>
              <a:t>security</a:t>
            </a:r>
            <a:r>
              <a:rPr lang="en-US" sz="1800" b="0" dirty="0">
                <a:latin typeface="Tenorite" panose="00000500000000000000" pitchFamily="2" charset="0"/>
              </a:rPr>
              <a:t>, </a:t>
            </a:r>
            <a:r>
              <a:rPr lang="en-US" sz="1800" b="1" dirty="0">
                <a:latin typeface="Tenorite" panose="00000500000000000000" pitchFamily="2" charset="0"/>
              </a:rPr>
              <a:t>integrity</a:t>
            </a:r>
            <a:r>
              <a:rPr lang="en-US" sz="1800" dirty="0">
                <a:latin typeface="Tenorite" panose="00000500000000000000" pitchFamily="2" charset="0"/>
              </a:rPr>
              <a:t>,</a:t>
            </a:r>
            <a:r>
              <a:rPr lang="en-US" sz="1800" b="1" dirty="0">
                <a:latin typeface="Tenorite" panose="00000500000000000000" pitchFamily="2" charset="0"/>
              </a:rPr>
              <a:t> fraudulent voting</a:t>
            </a:r>
            <a:r>
              <a:rPr lang="en-US" sz="1800" dirty="0">
                <a:latin typeface="Tenorite" panose="00000500000000000000" pitchFamily="2" charset="0"/>
              </a:rPr>
              <a:t>,</a:t>
            </a:r>
            <a:r>
              <a:rPr lang="en-US" sz="1800" b="1" dirty="0">
                <a:latin typeface="Tenorite" panose="00000500000000000000" pitchFamily="2" charset="0"/>
              </a:rPr>
              <a:t> vote rigging</a:t>
            </a:r>
            <a:r>
              <a:rPr lang="en-US" sz="1800" dirty="0">
                <a:latin typeface="Tenorite" panose="00000500000000000000" pitchFamily="2" charset="0"/>
              </a:rPr>
              <a:t>, </a:t>
            </a:r>
            <a:r>
              <a:rPr lang="en-US" sz="1800" b="1" dirty="0">
                <a:latin typeface="Tenorite" panose="00000500000000000000" pitchFamily="2" charset="0"/>
              </a:rPr>
              <a:t>duplication </a:t>
            </a:r>
            <a:r>
              <a:rPr lang="en-US" sz="1800" b="0" dirty="0">
                <a:latin typeface="Tenorite" panose="00000500000000000000" pitchFamily="2" charset="0"/>
              </a:rPr>
              <a:t>of votes etc.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b="0" dirty="0">
              <a:latin typeface="Tenorite" panose="00000500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dirty="0">
                <a:latin typeface="Tenorite" panose="00000500000000000000" pitchFamily="2" charset="0"/>
              </a:rPr>
              <a:t>The security problems occur as many a times people casting votes may not have a valid id or may use another person's id to cast a vote in favor of the party they support.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enorite" panose="00000500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dirty="0">
                <a:latin typeface="Tenorite" panose="00000500000000000000" pitchFamily="2" charset="0"/>
              </a:rPr>
              <a:t>In many cases it has been observed that people cast votes impersonating dead people using their voter ID's, this raises a major issue of illegal voting and also compromises with the integrity of the complete voting system.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800" b="0" dirty="0">
              <a:latin typeface="Tenorite" panose="00000500000000000000" pitchFamily="2" charset="0"/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818FE66D-38A6-4771-9C54-C69555FCB4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628" b="30628"/>
          <a:stretch/>
        </p:blipFill>
        <p:spPr>
          <a:xfrm>
            <a:off x="4700588" y="5273336"/>
            <a:ext cx="3871911" cy="161910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B5A1530-8F46-4A9D-9E7A-E537773183A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490" b="25490"/>
          <a:stretch/>
        </p:blipFill>
        <p:spPr>
          <a:xfrm>
            <a:off x="-1" y="5272356"/>
            <a:ext cx="5282215" cy="1592858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8E4ABDF-7ED0-497C-B0B9-084606A714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2753" b="32753"/>
          <a:stretch/>
        </p:blipFill>
        <p:spPr>
          <a:xfrm>
            <a:off x="8125520" y="5268573"/>
            <a:ext cx="4066480" cy="162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861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 Placeholder 15">
            <a:extLst>
              <a:ext uri="{FF2B5EF4-FFF2-40B4-BE49-F238E27FC236}">
                <a16:creationId xmlns:a16="http://schemas.microsoft.com/office/drawing/2014/main" id="{5FC5E32B-7310-41AA-9DF3-21054295E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315" y="1036485"/>
            <a:ext cx="8342792" cy="797268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3600" b="1" dirty="0">
                <a:latin typeface="+mj-lt"/>
              </a:rPr>
              <a:t>Objective</a:t>
            </a:r>
            <a:endParaRPr lang="en-US" sz="3600" b="1" noProof="0" dirty="0"/>
          </a:p>
        </p:txBody>
      </p:sp>
      <p:sp>
        <p:nvSpPr>
          <p:cNvPr id="41" name="Date Placeholder 2">
            <a:extLst>
              <a:ext uri="{FF2B5EF4-FFF2-40B4-BE49-F238E27FC236}">
                <a16:creationId xmlns:a16="http://schemas.microsoft.com/office/drawing/2014/main" id="{F2A5B2AF-91CB-4DAE-B6C5-4E2E851413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FB9944C-B06B-4121-987B-05670494981F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42" name="Footer Placeholder 3">
            <a:extLst>
              <a:ext uri="{FF2B5EF4-FFF2-40B4-BE49-F238E27FC236}">
                <a16:creationId xmlns:a16="http://schemas.microsoft.com/office/drawing/2014/main" id="{CAA50B81-DF74-41A8-97CC-C05815946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43" name="Slide Number Placeholder 4">
            <a:extLst>
              <a:ext uri="{FF2B5EF4-FFF2-40B4-BE49-F238E27FC236}">
                <a16:creationId xmlns:a16="http://schemas.microsoft.com/office/drawing/2014/main" id="{C08E7D85-7EDE-4E5B-BC60-2FA75B99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7869683-B80C-49B8-970D-4DC64BC71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8177" y="631627"/>
            <a:ext cx="10915645" cy="558819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A8797F1-B28C-4BCF-BBAA-97F962044D7C}"/>
              </a:ext>
            </a:extLst>
          </p:cNvPr>
          <p:cNvSpPr txBox="1"/>
          <p:nvPr/>
        </p:nvSpPr>
        <p:spPr>
          <a:xfrm>
            <a:off x="1156315" y="1977492"/>
            <a:ext cx="98793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This project aims to develop a model to resolve the problems present in the current voting system by implementing a</a:t>
            </a:r>
            <a:r>
              <a:rPr lang="en-US" sz="1800" dirty="0">
                <a:latin typeface="Tenorite" panose="00000500000000000000" pitchFamily="2" charset="0"/>
                <a:cs typeface="Times New Roman" panose="02020603050405020304" pitchFamily="18" charset="0"/>
              </a:rPr>
              <a:t> “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Secure Fingerprint based Voting System</a:t>
            </a:r>
            <a:r>
              <a:rPr lang="en-US" sz="1800" dirty="0">
                <a:latin typeface="Tenorite" panose="00000500000000000000" pitchFamily="2" charset="0"/>
                <a:cs typeface="Times New Roman" panose="02020603050405020304" pitchFamily="18" charset="0"/>
              </a:rPr>
              <a:t>”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Tenorite" panose="00000500000000000000" pitchFamily="2" charset="0"/>
              <a:cs typeface="Times New Roman" panose="02020603050405020304" pitchFamily="18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By developing a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biometric based system 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the project aims to resolve the problem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of duplication of votes 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and</a:t>
            </a:r>
            <a:r>
              <a:rPr lang="en-US" dirty="0">
                <a:latin typeface="Tenorite" panose="00000500000000000000" pitchFamily="2" charset="0"/>
                <a:cs typeface="Times New Roman" panose="02020603050405020304" pitchFamily="18" charset="0"/>
              </a:rPr>
              <a:t> also aims to solves security and integrity issues by ensuring that every person votes only once and no one impersonates another person's identity.</a:t>
            </a:r>
            <a:endParaRPr lang="en-US" sz="1800" b="0" dirty="0">
              <a:latin typeface="Tenorite" panose="000005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E73A082-C09E-484F-BF9D-55A8FD03585A}"/>
              </a:ext>
            </a:extLst>
          </p:cNvPr>
          <p:cNvSpPr txBox="1"/>
          <p:nvPr/>
        </p:nvSpPr>
        <p:spPr>
          <a:xfrm>
            <a:off x="1156315" y="3868344"/>
            <a:ext cx="9879368" cy="1363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To make the system even more secure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two levels of verification </a:t>
            </a:r>
            <a:r>
              <a:rPr lang="en-IN" sz="1800" b="0" dirty="0">
                <a:effectLst/>
                <a:latin typeface="Tenorite" panose="000005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of every voter at the time of voting  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is implemented, the first level being the 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biome</a:t>
            </a:r>
            <a:r>
              <a:rPr 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tric verification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800" b="0" dirty="0">
                <a:latin typeface="Tenorite" panose="00000500000000000000" pitchFamily="2" charset="0"/>
                <a:cs typeface="Times New Roman" panose="02020603050405020304" pitchFamily="18" charset="0"/>
              </a:rPr>
              <a:t>verification and the second level of security being the </a:t>
            </a:r>
            <a:r>
              <a:rPr lang="en-US" b="1" dirty="0">
                <a:latin typeface="Tenorite" panose="00000500000000000000" pitchFamily="2" charset="0"/>
                <a:cs typeface="Times New Roman" panose="02020603050405020304" pitchFamily="18" charset="0"/>
              </a:rPr>
              <a:t>OTP verification</a:t>
            </a:r>
            <a:r>
              <a:rPr lang="en-US" sz="1800" b="1" dirty="0">
                <a:latin typeface="Tenorite" panose="00000500000000000000" pitchFamily="2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IN" sz="1800" b="0" dirty="0">
              <a:effectLst/>
              <a:latin typeface="Tenorite" panose="00000500000000000000" pitchFamily="2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835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0484CD4C-808C-446B-8E68-AE1938525037}"/>
              </a:ext>
            </a:extLst>
          </p:cNvPr>
          <p:cNvSpPr txBox="1"/>
          <p:nvPr/>
        </p:nvSpPr>
        <p:spPr>
          <a:xfrm>
            <a:off x="1194787" y="611815"/>
            <a:ext cx="47229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3600" b="1" dirty="0">
                <a:latin typeface="+mj-lt"/>
              </a:rPr>
              <a:t>Literature Review</a:t>
            </a:r>
          </a:p>
        </p:txBody>
      </p: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10C70740-0A3D-43C5-80E9-71550655D0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9238540"/>
              </p:ext>
            </p:extLst>
          </p:nvPr>
        </p:nvGraphicFramePr>
        <p:xfrm>
          <a:off x="1194786" y="1455939"/>
          <a:ext cx="9946689" cy="4887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232">
                  <a:extLst>
                    <a:ext uri="{9D8B030D-6E8A-4147-A177-3AD203B41FA5}">
                      <a16:colId xmlns:a16="http://schemas.microsoft.com/office/drawing/2014/main" val="1644066689"/>
                    </a:ext>
                  </a:extLst>
                </a:gridCol>
                <a:gridCol w="2663189">
                  <a:extLst>
                    <a:ext uri="{9D8B030D-6E8A-4147-A177-3AD203B41FA5}">
                      <a16:colId xmlns:a16="http://schemas.microsoft.com/office/drawing/2014/main" val="923845501"/>
                    </a:ext>
                  </a:extLst>
                </a:gridCol>
                <a:gridCol w="1644911">
                  <a:extLst>
                    <a:ext uri="{9D8B030D-6E8A-4147-A177-3AD203B41FA5}">
                      <a16:colId xmlns:a16="http://schemas.microsoft.com/office/drawing/2014/main" val="292851078"/>
                    </a:ext>
                  </a:extLst>
                </a:gridCol>
                <a:gridCol w="4738357">
                  <a:extLst>
                    <a:ext uri="{9D8B030D-6E8A-4147-A177-3AD203B41FA5}">
                      <a16:colId xmlns:a16="http://schemas.microsoft.com/office/drawing/2014/main" val="375891442"/>
                    </a:ext>
                  </a:extLst>
                </a:gridCol>
              </a:tblGrid>
              <a:tr h="920191"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+mj-lt"/>
                      </a:endParaRPr>
                    </a:p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S. No.</a:t>
                      </a:r>
                      <a:endParaRPr lang="en-IN" sz="18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+mj-lt"/>
                      </a:endParaRPr>
                    </a:p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Authors</a:t>
                      </a:r>
                      <a:endParaRPr lang="en-IN" sz="18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+mj-lt"/>
                      </a:endParaRPr>
                    </a:p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Year</a:t>
                      </a:r>
                      <a:endParaRPr lang="en-IN" sz="180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latin typeface="+mj-lt"/>
                      </a:endParaRPr>
                    </a:p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Concept of Relevant Interest</a:t>
                      </a:r>
                      <a:endParaRPr lang="en-IN" sz="1800" dirty="0">
                        <a:latin typeface="+mj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324140"/>
                  </a:ext>
                </a:extLst>
              </a:tr>
              <a:tr h="92518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enorite" panose="00000500000000000000" pitchFamily="2" charset="0"/>
                        </a:rPr>
                        <a:t>[1]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Tenorite" panose="00000500000000000000" pitchFamily="2" charset="0"/>
                        </a:rPr>
                        <a:t>M.Venkata</a:t>
                      </a:r>
                      <a:r>
                        <a:rPr lang="en-US" sz="1600" dirty="0">
                          <a:latin typeface="Tenorite" panose="00000500000000000000" pitchFamily="2" charset="0"/>
                        </a:rPr>
                        <a:t> Rao, Venugopal Rao </a:t>
                      </a:r>
                      <a:r>
                        <a:rPr lang="en-US" sz="1600" dirty="0" err="1">
                          <a:latin typeface="Tenorite" panose="00000500000000000000" pitchFamily="2" charset="0"/>
                        </a:rPr>
                        <a:t>Ravula</a:t>
                      </a:r>
                      <a:r>
                        <a:rPr lang="en-US" sz="1600" dirty="0">
                          <a:latin typeface="Tenorite" panose="00000500000000000000" pitchFamily="2" charset="0"/>
                        </a:rPr>
                        <a:t>, Pavani Pala.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enorite" panose="00000500000000000000" pitchFamily="2" charset="0"/>
                        </a:rPr>
                        <a:t>2016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enorite" panose="00000500000000000000" pitchFamily="2" charset="0"/>
                        </a:rPr>
                        <a:t>Device</a:t>
                      </a:r>
                      <a:r>
                        <a:rPr lang="en-US" sz="1600" dirty="0">
                          <a:latin typeface="Tenorite" panose="00000500000000000000" pitchFamily="2" charset="0"/>
                        </a:rPr>
                        <a:t> : Ant rigging Voting System Using Biometrics</a:t>
                      </a:r>
                    </a:p>
                    <a:p>
                      <a:r>
                        <a:rPr lang="en-US" sz="1600" dirty="0">
                          <a:latin typeface="Tenorite" panose="00000500000000000000" pitchFamily="2" charset="0"/>
                        </a:rPr>
                        <a:t>Secure voting environment using fingerprints as biometrics.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880624"/>
                  </a:ext>
                </a:extLst>
              </a:tr>
              <a:tr h="98798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enorite" panose="00000500000000000000" pitchFamily="2" charset="0"/>
                        </a:rPr>
                        <a:t>[2]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enorite" panose="00000500000000000000" pitchFamily="2" charset="0"/>
                        </a:rPr>
                        <a:t>N. Narayanan, Ch. Surya Pradeep, Piyush Gulati, G. Raj </a:t>
                      </a:r>
                      <a:r>
                        <a:rPr lang="en-US" sz="1600" b="0" dirty="0">
                          <a:latin typeface="Tenorite" panose="00000500000000000000" pitchFamily="2" charset="0"/>
                        </a:rPr>
                        <a:t>Bharath, </a:t>
                      </a:r>
                      <a:r>
                        <a:rPr lang="en-US" sz="1600" b="0" dirty="0" err="1">
                          <a:latin typeface="Tenorite" panose="00000500000000000000" pitchFamily="2" charset="0"/>
                        </a:rPr>
                        <a:t>S.Nivash</a:t>
                      </a:r>
                      <a:r>
                        <a:rPr lang="en-US" sz="1600" b="0" dirty="0">
                          <a:latin typeface="Tenorite" panose="00000500000000000000" pitchFamily="2" charset="0"/>
                        </a:rPr>
                        <a:t> </a:t>
                      </a:r>
                      <a:endParaRPr lang="en-IN" sz="1600" b="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enorite" panose="00000500000000000000" pitchFamily="2" charset="0"/>
                        </a:rPr>
                        <a:t>2019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enorite" panose="00000500000000000000" pitchFamily="2" charset="0"/>
                        </a:rPr>
                        <a:t>Device</a:t>
                      </a:r>
                      <a:r>
                        <a:rPr lang="en-US" sz="1600" dirty="0">
                          <a:latin typeface="Tenorite" panose="00000500000000000000" pitchFamily="2" charset="0"/>
                        </a:rPr>
                        <a:t> : Highly Secured Biometric Voting System</a:t>
                      </a:r>
                    </a:p>
                    <a:p>
                      <a:r>
                        <a:rPr lang="en-US" sz="1600" dirty="0">
                          <a:latin typeface="Tenorite" panose="00000500000000000000" pitchFamily="2" charset="0"/>
                        </a:rPr>
                        <a:t>OTP verification for electronic voting machine.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017746"/>
                  </a:ext>
                </a:extLst>
              </a:tr>
              <a:tr h="92019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enorite" panose="00000500000000000000" pitchFamily="2" charset="0"/>
                        </a:rPr>
                        <a:t>[3]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Tenorite" panose="00000500000000000000" pitchFamily="2" charset="0"/>
                        </a:rPr>
                        <a:t>Vakiti</a:t>
                      </a:r>
                      <a:r>
                        <a:rPr lang="en-US" sz="1600" dirty="0">
                          <a:latin typeface="Tenorite" panose="00000500000000000000" pitchFamily="2" charset="0"/>
                        </a:rPr>
                        <a:t> Mounika, </a:t>
                      </a:r>
                      <a:r>
                        <a:rPr lang="en-US" sz="1600" dirty="0" err="1">
                          <a:latin typeface="Tenorite" panose="00000500000000000000" pitchFamily="2" charset="0"/>
                        </a:rPr>
                        <a:t>Dr.S.A.Muzeer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enorite" panose="00000500000000000000" pitchFamily="2" charset="0"/>
                        </a:rPr>
                        <a:t>2016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enorite" panose="00000500000000000000" pitchFamily="2" charset="0"/>
                        </a:rPr>
                        <a:t>Device</a:t>
                      </a:r>
                      <a:r>
                        <a:rPr lang="en-US" sz="1600" dirty="0">
                          <a:latin typeface="Tenorite" panose="00000500000000000000" pitchFamily="2" charset="0"/>
                        </a:rPr>
                        <a:t> :</a:t>
                      </a:r>
                      <a:r>
                        <a:rPr lang="en-US" sz="1600" baseline="0" dirty="0">
                          <a:latin typeface="Tenorite" panose="00000500000000000000" pitchFamily="2" charset="0"/>
                        </a:rPr>
                        <a:t> Voting System Using Embedded Security</a:t>
                      </a:r>
                    </a:p>
                    <a:p>
                      <a:r>
                        <a:rPr lang="en-US" sz="1600" baseline="0" dirty="0">
                          <a:latin typeface="Tenorite" panose="00000500000000000000" pitchFamily="2" charset="0"/>
                        </a:rPr>
                        <a:t>Indication of voting status to user using GSM module.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5867673"/>
                  </a:ext>
                </a:extLst>
              </a:tr>
              <a:tr h="113435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enorite" panose="00000500000000000000" pitchFamily="2" charset="0"/>
                        </a:rPr>
                        <a:t>[4]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Tenorite" panose="00000500000000000000" pitchFamily="2" charset="0"/>
                        </a:rPr>
                        <a:t>Shubhranil</a:t>
                      </a:r>
                      <a:r>
                        <a:rPr lang="en-US" sz="1600" dirty="0">
                          <a:latin typeface="Tenorite" panose="00000500000000000000" pitchFamily="2" charset="0"/>
                        </a:rPr>
                        <a:t> Chakraborty,</a:t>
                      </a:r>
                    </a:p>
                    <a:p>
                      <a:r>
                        <a:rPr lang="en-US" sz="1600" dirty="0" err="1">
                          <a:latin typeface="Tenorite" panose="00000500000000000000" pitchFamily="2" charset="0"/>
                        </a:rPr>
                        <a:t>Dootam</a:t>
                      </a:r>
                      <a:r>
                        <a:rPr lang="en-US" sz="1600" dirty="0">
                          <a:latin typeface="Tenorite" panose="00000500000000000000" pitchFamily="2" charset="0"/>
                        </a:rPr>
                        <a:t> Roy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enorite" panose="00000500000000000000" pitchFamily="2" charset="0"/>
                        </a:rPr>
                        <a:t>2020</a:t>
                      </a:r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latin typeface="Tenorite" panose="00000500000000000000" pitchFamily="2" charset="0"/>
                        </a:rPr>
                        <a:t>Device</a:t>
                      </a:r>
                      <a:r>
                        <a:rPr lang="en-US" sz="1600" dirty="0">
                          <a:latin typeface="Tenorite" panose="00000500000000000000" pitchFamily="2" charset="0"/>
                        </a:rPr>
                        <a:t>: Design of Fingerprint Based Voting Machine </a:t>
                      </a:r>
                    </a:p>
                    <a:p>
                      <a:r>
                        <a:rPr lang="en-US" sz="1600" dirty="0">
                          <a:latin typeface="Tenorite" panose="00000500000000000000" pitchFamily="2" charset="0"/>
                        </a:rPr>
                        <a:t>Concept of EEPROM integrated in microcontrollers.</a:t>
                      </a:r>
                    </a:p>
                    <a:p>
                      <a:endParaRPr lang="en-US" sz="1600" dirty="0">
                        <a:latin typeface="Tenorite" panose="00000500000000000000" pitchFamily="2" charset="0"/>
                      </a:endParaRPr>
                    </a:p>
                    <a:p>
                      <a:endParaRPr lang="en-IN" sz="1600" dirty="0">
                        <a:latin typeface="Tenorite" panose="000005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677163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9A1312-8768-4AC5-B07D-B3E6912E8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921A6-6E69-45E6-8AFA-2D6C4A23223F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9292AA-0F44-42F4-8AF4-A16EF8BBD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Secure Fingerprint Voting System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77363B-9B06-4221-AB29-D545CBF53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65601-5AE2-46FC-B138-694DDD2B510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7475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347921B-775C-41FF-AD6F-5A1B2D382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755452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B92578-BA63-47A9-A529-C8D672FC9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7290" y="0"/>
            <a:ext cx="0" cy="25095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CB150D-1315-4E18-9CC3-E374E9211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412" y="884301"/>
            <a:ext cx="6912006" cy="740918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3600" b="1" dirty="0"/>
              <a:t>Methodology </a:t>
            </a:r>
            <a:endParaRPr lang="en-US" sz="3600" b="1" noProof="0" dirty="0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668B644-7AFA-4167-9073-B9168870D23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080412" y="1669027"/>
            <a:ext cx="10374298" cy="4433521"/>
          </a:xfrm>
        </p:spPr>
        <p:txBody>
          <a:bodyPr/>
          <a:lstStyle/>
          <a:p>
            <a:pPr marL="285750" indent="-285750" algn="just">
              <a:lnSpc>
                <a:spcPct val="150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Implemented using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Arduino Uno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which is an open-source single-board microcontroller for building digital devices. </a:t>
            </a:r>
          </a:p>
          <a:p>
            <a:pPr marL="285750" indent="-285750" algn="just">
              <a:lnSpc>
                <a:spcPct val="150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Programmed using the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C/C++ 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including some hardware libraries. </a:t>
            </a:r>
          </a:p>
          <a:p>
            <a:pPr marL="285750" indent="-285750" algn="just">
              <a:lnSpc>
                <a:spcPct val="150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Consists of two units: an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Acknowledgment Unit (AU)/Control Unit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and a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Voting Machine (VM).</a:t>
            </a:r>
          </a:p>
          <a:p>
            <a:pPr marL="285750" indent="-285750" algn="just">
              <a:lnSpc>
                <a:spcPct val="150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fingerprint sensor 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is connected to the AU. The system loads the fingerprint templates, candidate numbers (per respective template), and list of candidate numbers with values initialized to zero, from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on-chip EEPROM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endParaRPr lang="en-US" sz="1800" dirty="0">
              <a:solidFill>
                <a:srgbClr val="000000"/>
              </a:solidFill>
              <a:effectLst/>
              <a:latin typeface="Tenorite" panose="000005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50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338E1-92A6-4B9D-9D17-A0A56340BB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608F2EE0-4758-44E5-A37B-11C5350B1636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B1EED4-8761-4D39-902B-6FC13A97F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063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8347921B-775C-41FF-AD6F-5A1B2D382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755452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7B92578-BA63-47A9-A529-C8D672FC9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37290" y="0"/>
            <a:ext cx="0" cy="25095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0CB150D-1315-4E18-9CC3-E374E9211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412" y="884301"/>
            <a:ext cx="6912006" cy="740918"/>
          </a:xfr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en-US" sz="3600" b="1" dirty="0"/>
              <a:t>Methodology </a:t>
            </a:r>
            <a:endParaRPr lang="en-US" sz="3600" b="1" noProof="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338E1-92A6-4B9D-9D17-A0A56340BB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B890B854-19D8-47D6-B824-50D5473CF278}" type="datetime1">
              <a:rPr lang="en-US" smtClean="0"/>
              <a:t>8/9/2022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B1EED4-8761-4D39-902B-6FC13A97F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8D65601-5AE2-46FC-B138-694DDD2B510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2" name="Content Placeholder 16">
            <a:extLst>
              <a:ext uri="{FF2B5EF4-FFF2-40B4-BE49-F238E27FC236}">
                <a16:creationId xmlns:a16="http://schemas.microsoft.com/office/drawing/2014/main" id="{D41AAD14-B52B-4C0C-A80D-C40DEA67F88A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905242" y="1904239"/>
            <a:ext cx="5040527" cy="4173091"/>
          </a:xfrm>
        </p:spPr>
        <p:txBody>
          <a:bodyPr/>
          <a:lstStyle/>
          <a:p>
            <a:pPr marL="285750" indent="-285750" algn="just">
              <a:lnSpc>
                <a:spcPct val="114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system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verifies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the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fingerprint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of a voter and checks whether it is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valid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and if so, whether the voter has already cast a vote. </a:t>
            </a:r>
          </a:p>
          <a:p>
            <a:pPr marL="285750" indent="-285750" algn="just">
              <a:lnSpc>
                <a:spcPct val="114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Then, the GSM sends an OTP to the registered mobile for further verification of the voter at the time of voting.</a:t>
            </a:r>
            <a:endParaRPr lang="en-US" sz="1800" dirty="0">
              <a:solidFill>
                <a:srgbClr val="000000"/>
              </a:solidFill>
              <a:effectLst/>
              <a:latin typeface="Tenorite" panose="00000500000000000000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114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 activates 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VM after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credibility check 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and then the voter casts a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single vote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285750" indent="-285750" algn="just">
              <a:lnSpc>
                <a:spcPct val="114000"/>
              </a:lnSpc>
              <a:spcBef>
                <a:spcPts val="20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Then, the voter is marked as voted and the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count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for the particular candidate is incremented, and </a:t>
            </a:r>
            <a:r>
              <a:rPr lang="en-US" sz="1800" b="1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stored</a:t>
            </a:r>
            <a:r>
              <a:rPr lang="en-US" sz="1800" dirty="0">
                <a:solidFill>
                  <a:srgbClr val="000000"/>
                </a:solidFill>
                <a:effectLst/>
                <a:latin typeface="Tenorite" panose="000005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 memory.</a:t>
            </a: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dirty="0"/>
          </a:p>
        </p:txBody>
      </p:sp>
      <p:sp>
        <p:nvSpPr>
          <p:cNvPr id="14" name="Slide Number Placeholder 4">
            <a:extLst>
              <a:ext uri="{FF2B5EF4-FFF2-40B4-BE49-F238E27FC236}">
                <a16:creationId xmlns:a16="http://schemas.microsoft.com/office/drawing/2014/main" id="{30A47B4A-7FB6-4845-A378-120E00D17086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0" kern="1200" spc="150" baseline="0">
                <a:solidFill>
                  <a:schemeClr val="bg2">
                    <a:lumMod val="50000"/>
                  </a:schemeClr>
                </a:solidFill>
                <a:latin typeface="Univers Light" panose="020B0403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8D65601-5AE2-46FC-B138-694DDD2B510D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345189-6818-4334-8FA7-A25C50229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232" y="1672982"/>
            <a:ext cx="5578136" cy="389041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5E5B70C-D926-45A2-9323-FC0056D321CB}"/>
              </a:ext>
            </a:extLst>
          </p:cNvPr>
          <p:cNvSpPr txBox="1"/>
          <p:nvPr/>
        </p:nvSpPr>
        <p:spPr>
          <a:xfrm>
            <a:off x="6838077" y="5790598"/>
            <a:ext cx="4394446" cy="33855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1600" dirty="0">
                <a:latin typeface="Tenorite" panose="00000500000000000000" pitchFamily="2" charset="0"/>
              </a:rPr>
              <a:t>Fig: </a:t>
            </a:r>
            <a:r>
              <a:rPr lang="en-IN" sz="1600" b="1" dirty="0">
                <a:latin typeface="Tenorite" panose="00000500000000000000" pitchFamily="2" charset="0"/>
              </a:rPr>
              <a:t>Block Diagram of the designed system.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D805B4C-5337-A3E9-7037-2E854A2D4F22}"/>
              </a:ext>
            </a:extLst>
          </p:cNvPr>
          <p:cNvSpPr/>
          <p:nvPr/>
        </p:nvSpPr>
        <p:spPr>
          <a:xfrm>
            <a:off x="6324600" y="3680460"/>
            <a:ext cx="1729740" cy="7543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14642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8696B"/>
      </a:accent1>
      <a:accent2>
        <a:srgbClr val="95B8BF"/>
      </a:accent2>
      <a:accent3>
        <a:srgbClr val="BFD4D9"/>
      </a:accent3>
      <a:accent4>
        <a:srgbClr val="5B4839"/>
      </a:accent4>
      <a:accent5>
        <a:srgbClr val="C3A398"/>
      </a:accent5>
      <a:accent6>
        <a:srgbClr val="CA553E"/>
      </a:accent6>
      <a:hlink>
        <a:srgbClr val="0563C1"/>
      </a:hlink>
      <a:folHlink>
        <a:srgbClr val="954F72"/>
      </a:folHlink>
    </a:clrScheme>
    <a:fontScheme name="Custom 30">
      <a:majorFont>
        <a:latin typeface="Tisa Offc Serif Pro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chemeClr val="accent5">
              <a:lumMod val="20000"/>
              <a:lumOff val="8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Modern Conference PPT_TM78544816_Win32_JC_v2.potx" id="{35CB27CA-E61E-4531-88B2-D5572B8A3A01}" vid="{854ED03E-8373-4C81-B2CB-0118884FF5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1DE3569-F02A-48B1-8F6E-F11E8BF870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59B3369-3F0F-499C-9EE7-8EC46B6E8A79}">
  <ds:schemaRefs>
    <ds:schemaRef ds:uri="http://purl.org/dc/terms/"/>
    <ds:schemaRef ds:uri="71af3243-3dd4-4a8d-8c0d-dd76da1f02a5"/>
    <ds:schemaRef ds:uri="http://purl.org/dc/elements/1.1/"/>
    <ds:schemaRef ds:uri="http://schemas.microsoft.com/office/2006/documentManagement/types"/>
    <ds:schemaRef ds:uri="16c05727-aa75-4e4a-9b5f-8a80a1165891"/>
    <ds:schemaRef ds:uri="http://www.w3.org/XML/1998/namespace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230e9df3-be65-4c73-a93b-d1236ebd677e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AC34B31-7353-4357-814E-0E5916A110F2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Modern conference presentation</Template>
  <TotalTime>1498</TotalTime>
  <Words>2533</Words>
  <Application>Microsoft Office PowerPoint</Application>
  <PresentationFormat>Widescreen</PresentationFormat>
  <Paragraphs>259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Bookman Old Style</vt:lpstr>
      <vt:lpstr>Calibri</vt:lpstr>
      <vt:lpstr>Tenorite</vt:lpstr>
      <vt:lpstr>Tisa Offc Serif Pro</vt:lpstr>
      <vt:lpstr>Univers Light</vt:lpstr>
      <vt:lpstr>Univers LT Std 45 Light</vt:lpstr>
      <vt:lpstr>Wingdings</vt:lpstr>
      <vt:lpstr>Office Theme</vt:lpstr>
      <vt:lpstr>Implementation of Secure Fingerprint based Voting System using Arduino</vt:lpstr>
      <vt:lpstr>Overview</vt:lpstr>
      <vt:lpstr>Introduction</vt:lpstr>
      <vt:lpstr>Introduction</vt:lpstr>
      <vt:lpstr>Problem Statement</vt:lpstr>
      <vt:lpstr>Objective</vt:lpstr>
      <vt:lpstr>PowerPoint Presentation</vt:lpstr>
      <vt:lpstr>Methodology </vt:lpstr>
      <vt:lpstr>Methodology </vt:lpstr>
      <vt:lpstr>Flowchart: (Enrollment) </vt:lpstr>
      <vt:lpstr>Flowchart: (System) </vt:lpstr>
      <vt:lpstr>Circuit Diagram</vt:lpstr>
      <vt:lpstr>Circuit  Diagram</vt:lpstr>
      <vt:lpstr>Hardware and Software Tools:</vt:lpstr>
      <vt:lpstr>PowerPoint Presentation</vt:lpstr>
      <vt:lpstr>PowerPoint Presentation</vt:lpstr>
      <vt:lpstr>PowerPoint Presentation</vt:lpstr>
      <vt:lpstr>Applications</vt:lpstr>
      <vt:lpstr> Advantages</vt:lpstr>
      <vt:lpstr> Outcome </vt:lpstr>
      <vt:lpstr>  Limitations</vt:lpstr>
      <vt:lpstr>Conclusion</vt:lpstr>
      <vt:lpstr>Future Work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Conference presentation</dc:title>
  <dc:creator>Ekta</dc:creator>
  <cp:lastModifiedBy>Narayan Singh</cp:lastModifiedBy>
  <cp:revision>9</cp:revision>
  <cp:lastPrinted>2022-07-01T04:57:27Z</cp:lastPrinted>
  <dcterms:created xsi:type="dcterms:W3CDTF">2022-06-29T19:34:52Z</dcterms:created>
  <dcterms:modified xsi:type="dcterms:W3CDTF">2022-08-09T15:43:19Z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